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4" r:id="rId3"/>
    <p:sldId id="257" r:id="rId4"/>
    <p:sldId id="269" r:id="rId5"/>
    <p:sldId id="283" r:id="rId6"/>
    <p:sldId id="291" r:id="rId7"/>
    <p:sldId id="285" r:id="rId8"/>
    <p:sldId id="281" r:id="rId9"/>
    <p:sldId id="278" r:id="rId10"/>
    <p:sldId id="279" r:id="rId11"/>
    <p:sldId id="280" r:id="rId12"/>
    <p:sldId id="282" r:id="rId13"/>
    <p:sldId id="284" r:id="rId14"/>
    <p:sldId id="286" r:id="rId15"/>
    <p:sldId id="287" r:id="rId16"/>
    <p:sldId id="288" r:id="rId17"/>
    <p:sldId id="293" r:id="rId18"/>
  </p:sldIdLst>
  <p:sldSz cx="9144000" cy="6858000" type="screen4x3"/>
  <p:notesSz cx="6797675" cy="9928225"/>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B"/>
    <a:srgbClr val="82D2E1"/>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5" autoAdjust="0"/>
    <p:restoredTop sz="84547" autoAdjust="0"/>
  </p:normalViewPr>
  <p:slideViewPr>
    <p:cSldViewPr showGuides="1">
      <p:cViewPr>
        <p:scale>
          <a:sx n="78" d="100"/>
          <a:sy n="78" d="100"/>
        </p:scale>
        <p:origin x="-150" y="306"/>
      </p:cViewPr>
      <p:guideLst>
        <p:guide orient="horz" pos="2160"/>
        <p:guide orient="horz" pos="818"/>
        <p:guide orient="horz" pos="1204"/>
        <p:guide orient="horz" pos="3521"/>
        <p:guide orient="horz" pos="1384"/>
        <p:guide pos="2880"/>
        <p:guide pos="365"/>
        <p:guide pos="1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86" d="100"/>
          <a:sy n="86" d="100"/>
        </p:scale>
        <p:origin x="-3156" y="-84"/>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2664B-603A-4F96-9CA7-A52D8F25EE4E}" type="doc">
      <dgm:prSet loTypeId="urn:microsoft.com/office/officeart/2005/8/layout/hProcess11" loCatId="process" qsTypeId="urn:microsoft.com/office/officeart/2005/8/quickstyle/3d9" qsCatId="3D" csTypeId="urn:microsoft.com/office/officeart/2005/8/colors/colorful2" csCatId="colorful" phldr="1"/>
      <dgm:spPr/>
      <dgm:t>
        <a:bodyPr/>
        <a:lstStyle/>
        <a:p>
          <a:endParaRPr lang="sv-SE"/>
        </a:p>
      </dgm:t>
    </dgm:pt>
    <dgm:pt modelId="{B3E6B702-4010-4F4C-8930-B286253F7162}">
      <dgm:prSet phldrT="[Text]"/>
      <dgm:spPr/>
      <dgm:t>
        <a:bodyPr/>
        <a:lstStyle/>
        <a:p>
          <a:r>
            <a:rPr lang="sv-SE" dirty="0" smtClean="0"/>
            <a:t>1 mars 2012, project starts. </a:t>
          </a:r>
          <a:endParaRPr lang="sv-SE" dirty="0"/>
        </a:p>
      </dgm:t>
    </dgm:pt>
    <dgm:pt modelId="{0E90D332-6DF3-4DB5-8251-FAE4ACE23FC9}" type="parTrans" cxnId="{D7D8A0BA-25D6-463E-9128-1575B36DD12A}">
      <dgm:prSet/>
      <dgm:spPr/>
      <dgm:t>
        <a:bodyPr/>
        <a:lstStyle/>
        <a:p>
          <a:endParaRPr lang="sv-SE"/>
        </a:p>
      </dgm:t>
    </dgm:pt>
    <dgm:pt modelId="{D1F5AFEB-E46E-4112-9A70-4F84D27C9AED}" type="sibTrans" cxnId="{D7D8A0BA-25D6-463E-9128-1575B36DD12A}">
      <dgm:prSet/>
      <dgm:spPr/>
      <dgm:t>
        <a:bodyPr/>
        <a:lstStyle/>
        <a:p>
          <a:endParaRPr lang="sv-SE"/>
        </a:p>
      </dgm:t>
    </dgm:pt>
    <dgm:pt modelId="{553CE3E6-19E2-4101-BF74-74D053951AE0}">
      <dgm:prSet/>
      <dgm:spPr/>
      <dgm:t>
        <a:bodyPr/>
        <a:lstStyle/>
        <a:p>
          <a:r>
            <a:rPr lang="sv-SE" dirty="0" smtClean="0"/>
            <a:t>1 juni 2012, </a:t>
          </a:r>
          <a:r>
            <a:rPr lang="sv-SE" b="1" dirty="0" smtClean="0"/>
            <a:t>planning</a:t>
          </a:r>
          <a:r>
            <a:rPr lang="sv-SE" dirty="0" smtClean="0"/>
            <a:t> and organisation of workshops</a:t>
          </a:r>
          <a:endParaRPr lang="sv-SE" dirty="0"/>
        </a:p>
      </dgm:t>
    </dgm:pt>
    <dgm:pt modelId="{35A070ED-24BF-412F-9FB9-ED9390EF68AD}" type="parTrans" cxnId="{54E9EAEA-F265-44F9-A638-B7C63E0B0143}">
      <dgm:prSet/>
      <dgm:spPr/>
      <dgm:t>
        <a:bodyPr/>
        <a:lstStyle/>
        <a:p>
          <a:endParaRPr lang="sv-SE"/>
        </a:p>
      </dgm:t>
    </dgm:pt>
    <dgm:pt modelId="{2A483B70-F603-4A8C-87D8-277F94EC8815}" type="sibTrans" cxnId="{54E9EAEA-F265-44F9-A638-B7C63E0B0143}">
      <dgm:prSet/>
      <dgm:spPr/>
      <dgm:t>
        <a:bodyPr/>
        <a:lstStyle/>
        <a:p>
          <a:endParaRPr lang="sv-SE"/>
        </a:p>
      </dgm:t>
    </dgm:pt>
    <dgm:pt modelId="{D1272876-F766-4C3A-9B25-90D7058561F3}">
      <dgm:prSet/>
      <dgm:spPr/>
      <dgm:t>
        <a:bodyPr/>
        <a:lstStyle/>
        <a:p>
          <a:r>
            <a:rPr lang="sv-SE" dirty="0" smtClean="0"/>
            <a:t>31 augusti Workshops start in all regions</a:t>
          </a:r>
          <a:endParaRPr lang="sv-SE" dirty="0"/>
        </a:p>
      </dgm:t>
    </dgm:pt>
    <dgm:pt modelId="{577EBC35-2310-4B95-BF84-E9681BC74562}" type="parTrans" cxnId="{516C1203-AF93-4B29-AF69-D98F8627233B}">
      <dgm:prSet/>
      <dgm:spPr/>
      <dgm:t>
        <a:bodyPr/>
        <a:lstStyle/>
        <a:p>
          <a:endParaRPr lang="sv-SE"/>
        </a:p>
      </dgm:t>
    </dgm:pt>
    <dgm:pt modelId="{BEE62011-AA5D-44DE-9BB5-FFF1DB83B50B}" type="sibTrans" cxnId="{516C1203-AF93-4B29-AF69-D98F8627233B}">
      <dgm:prSet/>
      <dgm:spPr/>
      <dgm:t>
        <a:bodyPr/>
        <a:lstStyle/>
        <a:p>
          <a:endParaRPr lang="sv-SE"/>
        </a:p>
      </dgm:t>
    </dgm:pt>
    <dgm:pt modelId="{FFAEC475-1703-401B-914F-1BFE12671259}">
      <dgm:prSet/>
      <dgm:spPr/>
      <dgm:t>
        <a:bodyPr/>
        <a:lstStyle/>
        <a:p>
          <a:r>
            <a:rPr lang="sv-SE" dirty="0" smtClean="0"/>
            <a:t>30 juni 2014 project finishes</a:t>
          </a:r>
          <a:endParaRPr lang="sv-SE" dirty="0"/>
        </a:p>
      </dgm:t>
    </dgm:pt>
    <dgm:pt modelId="{793F7BA2-405E-449C-B0A3-093FF7A5C598}" type="parTrans" cxnId="{DE57981E-B05B-4DFA-A73A-6D743D4A8691}">
      <dgm:prSet/>
      <dgm:spPr/>
      <dgm:t>
        <a:bodyPr/>
        <a:lstStyle/>
        <a:p>
          <a:endParaRPr lang="sv-SE"/>
        </a:p>
      </dgm:t>
    </dgm:pt>
    <dgm:pt modelId="{BA648A20-6ADE-465D-BCF8-ABEED93DA98A}" type="sibTrans" cxnId="{DE57981E-B05B-4DFA-A73A-6D743D4A8691}">
      <dgm:prSet/>
      <dgm:spPr/>
      <dgm:t>
        <a:bodyPr/>
        <a:lstStyle/>
        <a:p>
          <a:endParaRPr lang="sv-SE"/>
        </a:p>
      </dgm:t>
    </dgm:pt>
    <dgm:pt modelId="{5068FDB1-7D98-478A-BA5C-B237F6AA4A7D}" type="pres">
      <dgm:prSet presAssocID="{09E2664B-603A-4F96-9CA7-A52D8F25EE4E}" presName="Name0" presStyleCnt="0">
        <dgm:presLayoutVars>
          <dgm:dir/>
          <dgm:resizeHandles val="exact"/>
        </dgm:presLayoutVars>
      </dgm:prSet>
      <dgm:spPr/>
      <dgm:t>
        <a:bodyPr/>
        <a:lstStyle/>
        <a:p>
          <a:endParaRPr lang="sv-SE"/>
        </a:p>
      </dgm:t>
    </dgm:pt>
    <dgm:pt modelId="{86A2035B-3EB2-4BA7-A721-B0E96DCAC200}" type="pres">
      <dgm:prSet presAssocID="{09E2664B-603A-4F96-9CA7-A52D8F25EE4E}" presName="arrow" presStyleLbl="bgShp" presStyleIdx="0" presStyleCnt="1"/>
      <dgm:spPr/>
      <dgm:t>
        <a:bodyPr/>
        <a:lstStyle/>
        <a:p>
          <a:endParaRPr lang="sv-SE"/>
        </a:p>
      </dgm:t>
    </dgm:pt>
    <dgm:pt modelId="{41DE244B-20A0-48E4-A0E4-1C3C6720427B}" type="pres">
      <dgm:prSet presAssocID="{09E2664B-603A-4F96-9CA7-A52D8F25EE4E}" presName="points" presStyleCnt="0"/>
      <dgm:spPr/>
    </dgm:pt>
    <dgm:pt modelId="{19D56EE3-B153-4110-A3D8-4591011A7468}" type="pres">
      <dgm:prSet presAssocID="{B3E6B702-4010-4F4C-8930-B286253F7162}" presName="compositeA" presStyleCnt="0"/>
      <dgm:spPr/>
    </dgm:pt>
    <dgm:pt modelId="{8A02238E-08D6-40DC-AFC7-02BC3E70A7D0}" type="pres">
      <dgm:prSet presAssocID="{B3E6B702-4010-4F4C-8930-B286253F7162}" presName="textA" presStyleLbl="revTx" presStyleIdx="0" presStyleCnt="4">
        <dgm:presLayoutVars>
          <dgm:bulletEnabled val="1"/>
        </dgm:presLayoutVars>
      </dgm:prSet>
      <dgm:spPr/>
      <dgm:t>
        <a:bodyPr/>
        <a:lstStyle/>
        <a:p>
          <a:endParaRPr lang="sv-SE"/>
        </a:p>
      </dgm:t>
    </dgm:pt>
    <dgm:pt modelId="{B1BF14DA-C05F-4818-94B7-D23FEA77FE67}" type="pres">
      <dgm:prSet presAssocID="{B3E6B702-4010-4F4C-8930-B286253F7162}" presName="circleA" presStyleLbl="node1" presStyleIdx="0" presStyleCnt="4"/>
      <dgm:spPr/>
    </dgm:pt>
    <dgm:pt modelId="{7492C073-7DEE-405B-8E04-B41B4D6382BC}" type="pres">
      <dgm:prSet presAssocID="{B3E6B702-4010-4F4C-8930-B286253F7162}" presName="spaceA" presStyleCnt="0"/>
      <dgm:spPr/>
    </dgm:pt>
    <dgm:pt modelId="{CB478724-ABF6-4886-AE24-AE2A5AEC30FD}" type="pres">
      <dgm:prSet presAssocID="{D1F5AFEB-E46E-4112-9A70-4F84D27C9AED}" presName="space" presStyleCnt="0"/>
      <dgm:spPr/>
    </dgm:pt>
    <dgm:pt modelId="{A1C42B97-DF0E-4FAA-884E-C7D80A5EB165}" type="pres">
      <dgm:prSet presAssocID="{553CE3E6-19E2-4101-BF74-74D053951AE0}" presName="compositeB" presStyleCnt="0"/>
      <dgm:spPr/>
    </dgm:pt>
    <dgm:pt modelId="{1CD4270E-2384-4C35-B35B-C7172F208E34}" type="pres">
      <dgm:prSet presAssocID="{553CE3E6-19E2-4101-BF74-74D053951AE0}" presName="textB" presStyleLbl="revTx" presStyleIdx="1" presStyleCnt="4">
        <dgm:presLayoutVars>
          <dgm:bulletEnabled val="1"/>
        </dgm:presLayoutVars>
      </dgm:prSet>
      <dgm:spPr/>
      <dgm:t>
        <a:bodyPr/>
        <a:lstStyle/>
        <a:p>
          <a:endParaRPr lang="sv-SE"/>
        </a:p>
      </dgm:t>
    </dgm:pt>
    <dgm:pt modelId="{8439841F-52F0-41F7-9B27-B1D4764691DA}" type="pres">
      <dgm:prSet presAssocID="{553CE3E6-19E2-4101-BF74-74D053951AE0}" presName="circleB" presStyleLbl="node1" presStyleIdx="1" presStyleCnt="4"/>
      <dgm:spPr/>
    </dgm:pt>
    <dgm:pt modelId="{20A89B08-0548-4B01-AE38-EC04075FA855}" type="pres">
      <dgm:prSet presAssocID="{553CE3E6-19E2-4101-BF74-74D053951AE0}" presName="spaceB" presStyleCnt="0"/>
      <dgm:spPr/>
    </dgm:pt>
    <dgm:pt modelId="{D2BD81B8-D41F-49B5-AF4E-6EF0C234217D}" type="pres">
      <dgm:prSet presAssocID="{2A483B70-F603-4A8C-87D8-277F94EC8815}" presName="space" presStyleCnt="0"/>
      <dgm:spPr/>
    </dgm:pt>
    <dgm:pt modelId="{3AB48E74-344A-4314-B425-29355DAE4481}" type="pres">
      <dgm:prSet presAssocID="{D1272876-F766-4C3A-9B25-90D7058561F3}" presName="compositeA" presStyleCnt="0"/>
      <dgm:spPr/>
    </dgm:pt>
    <dgm:pt modelId="{6C61C0E7-0C93-4E79-80E4-589919195FD8}" type="pres">
      <dgm:prSet presAssocID="{D1272876-F766-4C3A-9B25-90D7058561F3}" presName="textA" presStyleLbl="revTx" presStyleIdx="2" presStyleCnt="4">
        <dgm:presLayoutVars>
          <dgm:bulletEnabled val="1"/>
        </dgm:presLayoutVars>
      </dgm:prSet>
      <dgm:spPr/>
      <dgm:t>
        <a:bodyPr/>
        <a:lstStyle/>
        <a:p>
          <a:endParaRPr lang="sv-SE"/>
        </a:p>
      </dgm:t>
    </dgm:pt>
    <dgm:pt modelId="{252803B7-F574-44B3-8730-D147E5B6B16B}" type="pres">
      <dgm:prSet presAssocID="{D1272876-F766-4C3A-9B25-90D7058561F3}" presName="circleA" presStyleLbl="node1" presStyleIdx="2" presStyleCnt="4"/>
      <dgm:spPr/>
    </dgm:pt>
    <dgm:pt modelId="{A8872E6C-1F2A-4D67-8009-FBAB71AC1A79}" type="pres">
      <dgm:prSet presAssocID="{D1272876-F766-4C3A-9B25-90D7058561F3}" presName="spaceA" presStyleCnt="0"/>
      <dgm:spPr/>
    </dgm:pt>
    <dgm:pt modelId="{4C535217-D102-49F6-B414-880D79B174FF}" type="pres">
      <dgm:prSet presAssocID="{BEE62011-AA5D-44DE-9BB5-FFF1DB83B50B}" presName="space" presStyleCnt="0"/>
      <dgm:spPr/>
    </dgm:pt>
    <dgm:pt modelId="{2CA46962-971D-4CA1-A61D-EEC05C1F05F4}" type="pres">
      <dgm:prSet presAssocID="{FFAEC475-1703-401B-914F-1BFE12671259}" presName="compositeB" presStyleCnt="0"/>
      <dgm:spPr/>
    </dgm:pt>
    <dgm:pt modelId="{A21DAC1F-8CBE-464C-81C0-CF0911BCC51B}" type="pres">
      <dgm:prSet presAssocID="{FFAEC475-1703-401B-914F-1BFE12671259}" presName="textB" presStyleLbl="revTx" presStyleIdx="3" presStyleCnt="4">
        <dgm:presLayoutVars>
          <dgm:bulletEnabled val="1"/>
        </dgm:presLayoutVars>
      </dgm:prSet>
      <dgm:spPr/>
      <dgm:t>
        <a:bodyPr/>
        <a:lstStyle/>
        <a:p>
          <a:endParaRPr lang="sv-SE"/>
        </a:p>
      </dgm:t>
    </dgm:pt>
    <dgm:pt modelId="{84F99F26-97DD-475C-8B26-B5FACFBE066C}" type="pres">
      <dgm:prSet presAssocID="{FFAEC475-1703-401B-914F-1BFE12671259}" presName="circleB" presStyleLbl="node1" presStyleIdx="3" presStyleCnt="4"/>
      <dgm:spPr/>
    </dgm:pt>
    <dgm:pt modelId="{66420E82-E2A9-44F1-AB3D-A07D28A20840}" type="pres">
      <dgm:prSet presAssocID="{FFAEC475-1703-401B-914F-1BFE12671259}" presName="spaceB" presStyleCnt="0"/>
      <dgm:spPr/>
    </dgm:pt>
  </dgm:ptLst>
  <dgm:cxnLst>
    <dgm:cxn modelId="{EE05073B-7E4F-4609-BDBA-5C50A467B53A}" type="presOf" srcId="{FFAEC475-1703-401B-914F-1BFE12671259}" destId="{A21DAC1F-8CBE-464C-81C0-CF0911BCC51B}" srcOrd="0" destOrd="0" presId="urn:microsoft.com/office/officeart/2005/8/layout/hProcess11"/>
    <dgm:cxn modelId="{0C313582-4F65-4DD5-9E4D-FD227F45A6C2}" type="presOf" srcId="{B3E6B702-4010-4F4C-8930-B286253F7162}" destId="{8A02238E-08D6-40DC-AFC7-02BC3E70A7D0}" srcOrd="0" destOrd="0" presId="urn:microsoft.com/office/officeart/2005/8/layout/hProcess11"/>
    <dgm:cxn modelId="{D7D8A0BA-25D6-463E-9128-1575B36DD12A}" srcId="{09E2664B-603A-4F96-9CA7-A52D8F25EE4E}" destId="{B3E6B702-4010-4F4C-8930-B286253F7162}" srcOrd="0" destOrd="0" parTransId="{0E90D332-6DF3-4DB5-8251-FAE4ACE23FC9}" sibTransId="{D1F5AFEB-E46E-4112-9A70-4F84D27C9AED}"/>
    <dgm:cxn modelId="{2C44A4DC-AF2F-4268-AFE2-0CAF59DCE1C1}" type="presOf" srcId="{D1272876-F766-4C3A-9B25-90D7058561F3}" destId="{6C61C0E7-0C93-4E79-80E4-589919195FD8}" srcOrd="0" destOrd="0" presId="urn:microsoft.com/office/officeart/2005/8/layout/hProcess11"/>
    <dgm:cxn modelId="{516C1203-AF93-4B29-AF69-D98F8627233B}" srcId="{09E2664B-603A-4F96-9CA7-A52D8F25EE4E}" destId="{D1272876-F766-4C3A-9B25-90D7058561F3}" srcOrd="2" destOrd="0" parTransId="{577EBC35-2310-4B95-BF84-E9681BC74562}" sibTransId="{BEE62011-AA5D-44DE-9BB5-FFF1DB83B50B}"/>
    <dgm:cxn modelId="{DE57981E-B05B-4DFA-A73A-6D743D4A8691}" srcId="{09E2664B-603A-4F96-9CA7-A52D8F25EE4E}" destId="{FFAEC475-1703-401B-914F-1BFE12671259}" srcOrd="3" destOrd="0" parTransId="{793F7BA2-405E-449C-B0A3-093FF7A5C598}" sibTransId="{BA648A20-6ADE-465D-BCF8-ABEED93DA98A}"/>
    <dgm:cxn modelId="{E7E26386-F399-4B51-8B1A-C07B474ACBE7}" type="presOf" srcId="{553CE3E6-19E2-4101-BF74-74D053951AE0}" destId="{1CD4270E-2384-4C35-B35B-C7172F208E34}" srcOrd="0" destOrd="0" presId="urn:microsoft.com/office/officeart/2005/8/layout/hProcess11"/>
    <dgm:cxn modelId="{EF26278A-A5A4-41EE-8765-12B981F8E6BC}" type="presOf" srcId="{09E2664B-603A-4F96-9CA7-A52D8F25EE4E}" destId="{5068FDB1-7D98-478A-BA5C-B237F6AA4A7D}" srcOrd="0" destOrd="0" presId="urn:microsoft.com/office/officeart/2005/8/layout/hProcess11"/>
    <dgm:cxn modelId="{54E9EAEA-F265-44F9-A638-B7C63E0B0143}" srcId="{09E2664B-603A-4F96-9CA7-A52D8F25EE4E}" destId="{553CE3E6-19E2-4101-BF74-74D053951AE0}" srcOrd="1" destOrd="0" parTransId="{35A070ED-24BF-412F-9FB9-ED9390EF68AD}" sibTransId="{2A483B70-F603-4A8C-87D8-277F94EC8815}"/>
    <dgm:cxn modelId="{ACA7F3C8-78F4-4C6F-9658-91266F41B341}" type="presParOf" srcId="{5068FDB1-7D98-478A-BA5C-B237F6AA4A7D}" destId="{86A2035B-3EB2-4BA7-A721-B0E96DCAC200}" srcOrd="0" destOrd="0" presId="urn:microsoft.com/office/officeart/2005/8/layout/hProcess11"/>
    <dgm:cxn modelId="{3BDC6352-5902-42A0-AA85-4E35549A85F6}" type="presParOf" srcId="{5068FDB1-7D98-478A-BA5C-B237F6AA4A7D}" destId="{41DE244B-20A0-48E4-A0E4-1C3C6720427B}" srcOrd="1" destOrd="0" presId="urn:microsoft.com/office/officeart/2005/8/layout/hProcess11"/>
    <dgm:cxn modelId="{A2597B19-79B0-4BCF-B43F-DD621CDDD596}" type="presParOf" srcId="{41DE244B-20A0-48E4-A0E4-1C3C6720427B}" destId="{19D56EE3-B153-4110-A3D8-4591011A7468}" srcOrd="0" destOrd="0" presId="urn:microsoft.com/office/officeart/2005/8/layout/hProcess11"/>
    <dgm:cxn modelId="{ABB9662B-4D6E-4DDB-9B0B-CCD50D3B47B1}" type="presParOf" srcId="{19D56EE3-B153-4110-A3D8-4591011A7468}" destId="{8A02238E-08D6-40DC-AFC7-02BC3E70A7D0}" srcOrd="0" destOrd="0" presId="urn:microsoft.com/office/officeart/2005/8/layout/hProcess11"/>
    <dgm:cxn modelId="{DC04B16E-00B6-4323-8DA6-89AEDC9005AD}" type="presParOf" srcId="{19D56EE3-B153-4110-A3D8-4591011A7468}" destId="{B1BF14DA-C05F-4818-94B7-D23FEA77FE67}" srcOrd="1" destOrd="0" presId="urn:microsoft.com/office/officeart/2005/8/layout/hProcess11"/>
    <dgm:cxn modelId="{F0CCBEAD-AF2C-42AF-8B6A-736DCC7A4D78}" type="presParOf" srcId="{19D56EE3-B153-4110-A3D8-4591011A7468}" destId="{7492C073-7DEE-405B-8E04-B41B4D6382BC}" srcOrd="2" destOrd="0" presId="urn:microsoft.com/office/officeart/2005/8/layout/hProcess11"/>
    <dgm:cxn modelId="{EE6F9AA6-5794-4520-A78B-3B11C9643D37}" type="presParOf" srcId="{41DE244B-20A0-48E4-A0E4-1C3C6720427B}" destId="{CB478724-ABF6-4886-AE24-AE2A5AEC30FD}" srcOrd="1" destOrd="0" presId="urn:microsoft.com/office/officeart/2005/8/layout/hProcess11"/>
    <dgm:cxn modelId="{0323E971-664B-4A45-99AE-AE73FD9B5784}" type="presParOf" srcId="{41DE244B-20A0-48E4-A0E4-1C3C6720427B}" destId="{A1C42B97-DF0E-4FAA-884E-C7D80A5EB165}" srcOrd="2" destOrd="0" presId="urn:microsoft.com/office/officeart/2005/8/layout/hProcess11"/>
    <dgm:cxn modelId="{F86E9131-8BCC-4A58-8A77-1CB034467F07}" type="presParOf" srcId="{A1C42B97-DF0E-4FAA-884E-C7D80A5EB165}" destId="{1CD4270E-2384-4C35-B35B-C7172F208E34}" srcOrd="0" destOrd="0" presId="urn:microsoft.com/office/officeart/2005/8/layout/hProcess11"/>
    <dgm:cxn modelId="{CF4BE728-7086-4C4A-9164-7178BF5D5869}" type="presParOf" srcId="{A1C42B97-DF0E-4FAA-884E-C7D80A5EB165}" destId="{8439841F-52F0-41F7-9B27-B1D4764691DA}" srcOrd="1" destOrd="0" presId="urn:microsoft.com/office/officeart/2005/8/layout/hProcess11"/>
    <dgm:cxn modelId="{A096E407-7317-4A32-86AB-D54F102BCBB6}" type="presParOf" srcId="{A1C42B97-DF0E-4FAA-884E-C7D80A5EB165}" destId="{20A89B08-0548-4B01-AE38-EC04075FA855}" srcOrd="2" destOrd="0" presId="urn:microsoft.com/office/officeart/2005/8/layout/hProcess11"/>
    <dgm:cxn modelId="{4FA01F76-726B-4655-8625-B402782438C6}" type="presParOf" srcId="{41DE244B-20A0-48E4-A0E4-1C3C6720427B}" destId="{D2BD81B8-D41F-49B5-AF4E-6EF0C234217D}" srcOrd="3" destOrd="0" presId="urn:microsoft.com/office/officeart/2005/8/layout/hProcess11"/>
    <dgm:cxn modelId="{C888222D-70BB-47A3-B5D3-AA4C99B9F051}" type="presParOf" srcId="{41DE244B-20A0-48E4-A0E4-1C3C6720427B}" destId="{3AB48E74-344A-4314-B425-29355DAE4481}" srcOrd="4" destOrd="0" presId="urn:microsoft.com/office/officeart/2005/8/layout/hProcess11"/>
    <dgm:cxn modelId="{2581D607-CF8E-48AF-AAF2-2B574041C70A}" type="presParOf" srcId="{3AB48E74-344A-4314-B425-29355DAE4481}" destId="{6C61C0E7-0C93-4E79-80E4-589919195FD8}" srcOrd="0" destOrd="0" presId="urn:microsoft.com/office/officeart/2005/8/layout/hProcess11"/>
    <dgm:cxn modelId="{1FC79A59-B74A-4C22-B26E-0E686E7E8627}" type="presParOf" srcId="{3AB48E74-344A-4314-B425-29355DAE4481}" destId="{252803B7-F574-44B3-8730-D147E5B6B16B}" srcOrd="1" destOrd="0" presId="urn:microsoft.com/office/officeart/2005/8/layout/hProcess11"/>
    <dgm:cxn modelId="{045FDCC6-8B86-4B5A-8C35-5C25171C7F43}" type="presParOf" srcId="{3AB48E74-344A-4314-B425-29355DAE4481}" destId="{A8872E6C-1F2A-4D67-8009-FBAB71AC1A79}" srcOrd="2" destOrd="0" presId="urn:microsoft.com/office/officeart/2005/8/layout/hProcess11"/>
    <dgm:cxn modelId="{AEAD1C72-6FEC-47F6-9923-63F269271140}" type="presParOf" srcId="{41DE244B-20A0-48E4-A0E4-1C3C6720427B}" destId="{4C535217-D102-49F6-B414-880D79B174FF}" srcOrd="5" destOrd="0" presId="urn:microsoft.com/office/officeart/2005/8/layout/hProcess11"/>
    <dgm:cxn modelId="{F0806F01-7745-45AC-98EC-01181962380C}" type="presParOf" srcId="{41DE244B-20A0-48E4-A0E4-1C3C6720427B}" destId="{2CA46962-971D-4CA1-A61D-EEC05C1F05F4}" srcOrd="6" destOrd="0" presId="urn:microsoft.com/office/officeart/2005/8/layout/hProcess11"/>
    <dgm:cxn modelId="{FF4CBB2A-377B-4AD7-9782-20F46DAA7667}" type="presParOf" srcId="{2CA46962-971D-4CA1-A61D-EEC05C1F05F4}" destId="{A21DAC1F-8CBE-464C-81C0-CF0911BCC51B}" srcOrd="0" destOrd="0" presId="urn:microsoft.com/office/officeart/2005/8/layout/hProcess11"/>
    <dgm:cxn modelId="{F8DFE5E3-39AE-4FE3-B899-F08BD8E4DFD5}" type="presParOf" srcId="{2CA46962-971D-4CA1-A61D-EEC05C1F05F4}" destId="{84F99F26-97DD-475C-8B26-B5FACFBE066C}" srcOrd="1" destOrd="0" presId="urn:microsoft.com/office/officeart/2005/8/layout/hProcess11"/>
    <dgm:cxn modelId="{355B49E7-007A-4779-A8B5-AF2864FA26B4}" type="presParOf" srcId="{2CA46962-971D-4CA1-A61D-EEC05C1F05F4}" destId="{66420E82-E2A9-44F1-AB3D-A07D28A20840}"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A2035B-3EB2-4BA7-A721-B0E96DCAC200}">
      <dsp:nvSpPr>
        <dsp:cNvPr id="0" name=""/>
        <dsp:cNvSpPr/>
      </dsp:nvSpPr>
      <dsp:spPr>
        <a:xfrm>
          <a:off x="0" y="829471"/>
          <a:ext cx="5760640" cy="1105961"/>
        </a:xfrm>
        <a:prstGeom prst="notchedRightArrow">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8A02238E-08D6-40DC-AFC7-02BC3E70A7D0}">
      <dsp:nvSpPr>
        <dsp:cNvPr id="0" name=""/>
        <dsp:cNvSpPr/>
      </dsp:nvSpPr>
      <dsp:spPr>
        <a:xfrm>
          <a:off x="2594" y="0"/>
          <a:ext cx="1248044" cy="110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sp3d extrusionH="28000" prstMaterial="matte"/>
        </a:bodyPr>
        <a:lstStyle/>
        <a:p>
          <a:pPr lvl="0" algn="ctr" defTabSz="533400">
            <a:lnSpc>
              <a:spcPct val="90000"/>
            </a:lnSpc>
            <a:spcBef>
              <a:spcPct val="0"/>
            </a:spcBef>
            <a:spcAft>
              <a:spcPct val="35000"/>
            </a:spcAft>
          </a:pPr>
          <a:r>
            <a:rPr lang="sv-SE" sz="1200" kern="1200" dirty="0" smtClean="0"/>
            <a:t>1 mars 2012, project starts. </a:t>
          </a:r>
          <a:endParaRPr lang="sv-SE" sz="1200" kern="1200" dirty="0"/>
        </a:p>
      </dsp:txBody>
      <dsp:txXfrm>
        <a:off x="2594" y="0"/>
        <a:ext cx="1248044" cy="1105961"/>
      </dsp:txXfrm>
    </dsp:sp>
    <dsp:sp modelId="{B1BF14DA-C05F-4818-94B7-D23FEA77FE67}">
      <dsp:nvSpPr>
        <dsp:cNvPr id="0" name=""/>
        <dsp:cNvSpPr/>
      </dsp:nvSpPr>
      <dsp:spPr>
        <a:xfrm>
          <a:off x="488372" y="1244206"/>
          <a:ext cx="276490" cy="27649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CD4270E-2384-4C35-B35B-C7172F208E34}">
      <dsp:nvSpPr>
        <dsp:cNvPr id="0" name=""/>
        <dsp:cNvSpPr/>
      </dsp:nvSpPr>
      <dsp:spPr>
        <a:xfrm>
          <a:off x="1313041" y="1658942"/>
          <a:ext cx="1248044" cy="110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sp3d extrusionH="28000" prstMaterial="matte"/>
        </a:bodyPr>
        <a:lstStyle/>
        <a:p>
          <a:pPr lvl="0" algn="ctr" defTabSz="533400">
            <a:lnSpc>
              <a:spcPct val="90000"/>
            </a:lnSpc>
            <a:spcBef>
              <a:spcPct val="0"/>
            </a:spcBef>
            <a:spcAft>
              <a:spcPct val="35000"/>
            </a:spcAft>
          </a:pPr>
          <a:r>
            <a:rPr lang="sv-SE" sz="1200" kern="1200" dirty="0" smtClean="0"/>
            <a:t>1 juni 2012, </a:t>
          </a:r>
          <a:r>
            <a:rPr lang="sv-SE" sz="1200" b="1" kern="1200" dirty="0" smtClean="0"/>
            <a:t>planning</a:t>
          </a:r>
          <a:r>
            <a:rPr lang="sv-SE" sz="1200" kern="1200" dirty="0" smtClean="0"/>
            <a:t> and organisation of workshops</a:t>
          </a:r>
          <a:endParaRPr lang="sv-SE" sz="1200" kern="1200" dirty="0"/>
        </a:p>
      </dsp:txBody>
      <dsp:txXfrm>
        <a:off x="1313041" y="1658942"/>
        <a:ext cx="1248044" cy="1105961"/>
      </dsp:txXfrm>
    </dsp:sp>
    <dsp:sp modelId="{8439841F-52F0-41F7-9B27-B1D4764691DA}">
      <dsp:nvSpPr>
        <dsp:cNvPr id="0" name=""/>
        <dsp:cNvSpPr/>
      </dsp:nvSpPr>
      <dsp:spPr>
        <a:xfrm>
          <a:off x="1798819" y="1244206"/>
          <a:ext cx="276490" cy="276490"/>
        </a:xfrm>
        <a:prstGeom prst="ellipse">
          <a:avLst/>
        </a:prstGeom>
        <a:solidFill>
          <a:schemeClr val="accent2">
            <a:hueOff val="3024134"/>
            <a:satOff val="-6507"/>
            <a:lumOff val="3269"/>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C61C0E7-0C93-4E79-80E4-589919195FD8}">
      <dsp:nvSpPr>
        <dsp:cNvPr id="0" name=""/>
        <dsp:cNvSpPr/>
      </dsp:nvSpPr>
      <dsp:spPr>
        <a:xfrm>
          <a:off x="2623489" y="0"/>
          <a:ext cx="1248044" cy="110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sp3d extrusionH="28000" prstMaterial="matte"/>
        </a:bodyPr>
        <a:lstStyle/>
        <a:p>
          <a:pPr lvl="0" algn="ctr" defTabSz="533400">
            <a:lnSpc>
              <a:spcPct val="90000"/>
            </a:lnSpc>
            <a:spcBef>
              <a:spcPct val="0"/>
            </a:spcBef>
            <a:spcAft>
              <a:spcPct val="35000"/>
            </a:spcAft>
          </a:pPr>
          <a:r>
            <a:rPr lang="sv-SE" sz="1200" kern="1200" dirty="0" smtClean="0"/>
            <a:t>31 augusti Workshops start in all regions</a:t>
          </a:r>
          <a:endParaRPr lang="sv-SE" sz="1200" kern="1200" dirty="0"/>
        </a:p>
      </dsp:txBody>
      <dsp:txXfrm>
        <a:off x="2623489" y="0"/>
        <a:ext cx="1248044" cy="1105961"/>
      </dsp:txXfrm>
    </dsp:sp>
    <dsp:sp modelId="{252803B7-F574-44B3-8730-D147E5B6B16B}">
      <dsp:nvSpPr>
        <dsp:cNvPr id="0" name=""/>
        <dsp:cNvSpPr/>
      </dsp:nvSpPr>
      <dsp:spPr>
        <a:xfrm>
          <a:off x="3109266" y="1244206"/>
          <a:ext cx="276490" cy="276490"/>
        </a:xfrm>
        <a:prstGeom prst="ellipse">
          <a:avLst/>
        </a:prstGeom>
        <a:solidFill>
          <a:schemeClr val="accent2">
            <a:hueOff val="6048268"/>
            <a:satOff val="-13013"/>
            <a:lumOff val="6537"/>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21DAC1F-8CBE-464C-81C0-CF0911BCC51B}">
      <dsp:nvSpPr>
        <dsp:cNvPr id="0" name=""/>
        <dsp:cNvSpPr/>
      </dsp:nvSpPr>
      <dsp:spPr>
        <a:xfrm>
          <a:off x="3933936" y="1658942"/>
          <a:ext cx="1248044" cy="110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sp3d extrusionH="28000" prstMaterial="matte"/>
        </a:bodyPr>
        <a:lstStyle/>
        <a:p>
          <a:pPr lvl="0" algn="ctr" defTabSz="533400">
            <a:lnSpc>
              <a:spcPct val="90000"/>
            </a:lnSpc>
            <a:spcBef>
              <a:spcPct val="0"/>
            </a:spcBef>
            <a:spcAft>
              <a:spcPct val="35000"/>
            </a:spcAft>
          </a:pPr>
          <a:r>
            <a:rPr lang="sv-SE" sz="1200" kern="1200" dirty="0" smtClean="0"/>
            <a:t>30 juni 2014 project finishes</a:t>
          </a:r>
          <a:endParaRPr lang="sv-SE" sz="1200" kern="1200" dirty="0"/>
        </a:p>
      </dsp:txBody>
      <dsp:txXfrm>
        <a:off x="3933936" y="1658942"/>
        <a:ext cx="1248044" cy="1105961"/>
      </dsp:txXfrm>
    </dsp:sp>
    <dsp:sp modelId="{84F99F26-97DD-475C-8B26-B5FACFBE066C}">
      <dsp:nvSpPr>
        <dsp:cNvPr id="0" name=""/>
        <dsp:cNvSpPr/>
      </dsp:nvSpPr>
      <dsp:spPr>
        <a:xfrm>
          <a:off x="4419713" y="1244206"/>
          <a:ext cx="276490" cy="276490"/>
        </a:xfrm>
        <a:prstGeom prst="ellipse">
          <a:avLst/>
        </a:prstGeom>
        <a:solidFill>
          <a:schemeClr val="accent2">
            <a:hueOff val="9072403"/>
            <a:satOff val="-19520"/>
            <a:lumOff val="980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958" cy="497117"/>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1098" y="0"/>
            <a:ext cx="2944958" cy="497117"/>
          </a:xfrm>
          <a:prstGeom prst="rect">
            <a:avLst/>
          </a:prstGeom>
        </p:spPr>
        <p:txBody>
          <a:bodyPr vert="horz" lIns="91440" tIns="45720" rIns="91440" bIns="45720" rtlCol="0"/>
          <a:lstStyle>
            <a:lvl1pPr algn="r">
              <a:defRPr sz="1200"/>
            </a:lvl1pPr>
          </a:lstStyle>
          <a:p>
            <a:fld id="{FE5A8DE7-ACE3-446A-ADD9-76FD1B824065}" type="datetimeFigureOut">
              <a:rPr lang="sv-SE" smtClean="0"/>
              <a:pPr/>
              <a:t>2012-09-12</a:t>
            </a:fld>
            <a:endParaRPr lang="sv-SE" dirty="0"/>
          </a:p>
        </p:txBody>
      </p:sp>
      <p:sp>
        <p:nvSpPr>
          <p:cNvPr id="4" name="Platshållare för sidfot 3"/>
          <p:cNvSpPr>
            <a:spLocks noGrp="1"/>
          </p:cNvSpPr>
          <p:nvPr>
            <p:ph type="ftr" sz="quarter" idx="2"/>
          </p:nvPr>
        </p:nvSpPr>
        <p:spPr>
          <a:xfrm>
            <a:off x="0" y="9429541"/>
            <a:ext cx="2944958" cy="497116"/>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1098" y="9429541"/>
            <a:ext cx="2944958" cy="497116"/>
          </a:xfrm>
          <a:prstGeom prst="rect">
            <a:avLst/>
          </a:prstGeom>
        </p:spPr>
        <p:txBody>
          <a:bodyPr vert="horz" lIns="91440" tIns="45720" rIns="91440" bIns="45720" rtlCol="0" anchor="b"/>
          <a:lstStyle>
            <a:lvl1pPr algn="r">
              <a:defRPr sz="1200"/>
            </a:lvl1pPr>
          </a:lstStyle>
          <a:p>
            <a:fld id="{5B912CBB-8211-4D63-B243-DB4FEAC3C4C9}" type="slidenum">
              <a:rPr lang="sv-SE" smtClean="0"/>
              <a:pPr/>
              <a:t>‹#›</a:t>
            </a:fld>
            <a:endParaRPr lang="sv-SE" dirty="0"/>
          </a:p>
        </p:txBody>
      </p:sp>
    </p:spTree>
    <p:extLst>
      <p:ext uri="{BB962C8B-B14F-4D97-AF65-F5344CB8AC3E}">
        <p14:creationId xmlns:p14="http://schemas.microsoft.com/office/powerpoint/2010/main" xmlns="" val="202665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958" cy="4971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v-SE" dirty="0"/>
          </a:p>
        </p:txBody>
      </p:sp>
      <p:sp>
        <p:nvSpPr>
          <p:cNvPr id="3" name="Platshållare för datum 2"/>
          <p:cNvSpPr>
            <a:spLocks noGrp="1"/>
          </p:cNvSpPr>
          <p:nvPr>
            <p:ph type="dt" idx="1"/>
          </p:nvPr>
        </p:nvSpPr>
        <p:spPr>
          <a:xfrm>
            <a:off x="3851098" y="0"/>
            <a:ext cx="2944958" cy="4971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43370BF-3DAA-4E36-A2BE-B0E1CFA8A7F3}" type="datetimeFigureOut">
              <a:rPr lang="sv-SE"/>
              <a:pPr>
                <a:defRPr/>
              </a:pPr>
              <a:t>2012-09-12</a:t>
            </a:fld>
            <a:endParaRPr lang="sv-SE"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dirty="0" smtClean="0"/>
          </a:p>
        </p:txBody>
      </p:sp>
      <p:sp>
        <p:nvSpPr>
          <p:cNvPr id="5" name="Platshållare för anteckningar 4"/>
          <p:cNvSpPr>
            <a:spLocks noGrp="1"/>
          </p:cNvSpPr>
          <p:nvPr>
            <p:ph type="body" sz="quarter" idx="3"/>
          </p:nvPr>
        </p:nvSpPr>
        <p:spPr>
          <a:xfrm>
            <a:off x="679606" y="4715555"/>
            <a:ext cx="5438464" cy="4467779"/>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9541"/>
            <a:ext cx="2944958" cy="49711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v-SE" dirty="0"/>
          </a:p>
        </p:txBody>
      </p:sp>
      <p:sp>
        <p:nvSpPr>
          <p:cNvPr id="7" name="Platshållare för bildnummer 6"/>
          <p:cNvSpPr>
            <a:spLocks noGrp="1"/>
          </p:cNvSpPr>
          <p:nvPr>
            <p:ph type="sldNum" sz="quarter" idx="5"/>
          </p:nvPr>
        </p:nvSpPr>
        <p:spPr>
          <a:xfrm>
            <a:off x="3851098" y="9429541"/>
            <a:ext cx="2944958" cy="49711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2D4C9EA-D02A-41F9-A02B-141FEE92945F}" type="slidenum">
              <a:rPr lang="sv-SE"/>
              <a:pPr>
                <a:defRPr/>
              </a:pPr>
              <a:t>‹#›</a:t>
            </a:fld>
            <a:endParaRPr lang="sv-SE" dirty="0"/>
          </a:p>
        </p:txBody>
      </p:sp>
    </p:spTree>
    <p:extLst>
      <p:ext uri="{BB962C8B-B14F-4D97-AF65-F5344CB8AC3E}">
        <p14:creationId xmlns:p14="http://schemas.microsoft.com/office/powerpoint/2010/main" xmlns="" val="229361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52D4C9EA-D02A-41F9-A02B-141FEE92945F}" type="slidenum">
              <a:rPr lang="sv-SE" smtClean="0"/>
              <a:pPr>
                <a:defRPr/>
              </a:pPr>
              <a:t>1</a:t>
            </a:fld>
            <a:endParaRPr 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r>
              <a:rPr lang="en-US" b="1" dirty="0" smtClean="0">
                <a:latin typeface="Times New Roman" pitchFamily="84" charset="0"/>
              </a:rPr>
              <a:t>The Swedish Association of Local Authorities and Regions (SALAR)</a:t>
            </a:r>
            <a:r>
              <a:rPr lang="en-US" dirty="0" smtClean="0">
                <a:latin typeface="Times New Roman" pitchFamily="84" charset="0"/>
              </a:rPr>
              <a:t> represents Sweden’s 290 municipalities and 20 county councils/regions.</a:t>
            </a:r>
          </a:p>
          <a:p>
            <a:pPr eaLnBrk="1" hangingPunct="1"/>
            <a:r>
              <a:rPr lang="sv-SE" dirty="0" err="1" smtClean="0">
                <a:latin typeface="Times New Roman" pitchFamily="84" charset="0"/>
              </a:rPr>
              <a:t>We</a:t>
            </a:r>
            <a:r>
              <a:rPr lang="sv-SE" dirty="0" smtClean="0">
                <a:latin typeface="Times New Roman" pitchFamily="84" charset="0"/>
              </a:rPr>
              <a:t> </a:t>
            </a:r>
            <a:r>
              <a:rPr lang="sv-SE" dirty="0" err="1" smtClean="0">
                <a:latin typeface="Times New Roman" pitchFamily="84" charset="0"/>
              </a:rPr>
              <a:t>act</a:t>
            </a:r>
            <a:r>
              <a:rPr lang="sv-SE" dirty="0" smtClean="0">
                <a:latin typeface="Times New Roman" pitchFamily="84" charset="0"/>
              </a:rPr>
              <a:t> as an </a:t>
            </a:r>
            <a:r>
              <a:rPr lang="sv-SE" dirty="0" err="1" smtClean="0">
                <a:latin typeface="Times New Roman" pitchFamily="84" charset="0"/>
              </a:rPr>
              <a:t>employer’s</a:t>
            </a:r>
            <a:r>
              <a:rPr lang="sv-SE" dirty="0" smtClean="0">
                <a:latin typeface="Times New Roman" pitchFamily="84" charset="0"/>
              </a:rPr>
              <a:t> organisation, and </a:t>
            </a:r>
            <a:r>
              <a:rPr lang="sv-SE" dirty="0" err="1" smtClean="0">
                <a:latin typeface="Times New Roman" pitchFamily="84" charset="0"/>
              </a:rPr>
              <a:t>we</a:t>
            </a:r>
            <a:r>
              <a:rPr lang="sv-SE" dirty="0" smtClean="0">
                <a:latin typeface="Times New Roman" pitchFamily="84" charset="0"/>
              </a:rPr>
              <a:t> </a:t>
            </a:r>
            <a:r>
              <a:rPr lang="sv-SE" dirty="0" err="1" smtClean="0">
                <a:latin typeface="Times New Roman" pitchFamily="84" charset="0"/>
              </a:rPr>
              <a:t>defend</a:t>
            </a:r>
            <a:r>
              <a:rPr lang="sv-SE" dirty="0" smtClean="0">
                <a:latin typeface="Times New Roman" pitchFamily="84" charset="0"/>
              </a:rPr>
              <a:t> and </a:t>
            </a:r>
            <a:r>
              <a:rPr lang="sv-SE" dirty="0" err="1" smtClean="0">
                <a:latin typeface="Times New Roman" pitchFamily="84" charset="0"/>
              </a:rPr>
              <a:t>promote</a:t>
            </a:r>
            <a:r>
              <a:rPr lang="sv-SE" dirty="0" smtClean="0">
                <a:latin typeface="Times New Roman" pitchFamily="84" charset="0"/>
              </a:rPr>
              <a:t> the interests of </a:t>
            </a:r>
            <a:r>
              <a:rPr lang="sv-SE" dirty="0" err="1" smtClean="0">
                <a:latin typeface="Times New Roman" pitchFamily="84" charset="0"/>
              </a:rPr>
              <a:t>our</a:t>
            </a:r>
            <a:r>
              <a:rPr lang="sv-SE" dirty="0" smtClean="0">
                <a:latin typeface="Times New Roman" pitchFamily="84" charset="0"/>
              </a:rPr>
              <a:t> </a:t>
            </a:r>
            <a:r>
              <a:rPr lang="sv-SE" dirty="0" err="1" smtClean="0">
                <a:latin typeface="Times New Roman" pitchFamily="84" charset="0"/>
              </a:rPr>
              <a:t>members</a:t>
            </a:r>
            <a:r>
              <a:rPr lang="sv-SE" dirty="0" smtClean="0">
                <a:latin typeface="Times New Roman" pitchFamily="84" charset="0"/>
              </a:rPr>
              <a:t>, for </a:t>
            </a:r>
            <a:r>
              <a:rPr lang="sv-SE" dirty="0" err="1" smtClean="0">
                <a:latin typeface="Times New Roman" pitchFamily="84" charset="0"/>
              </a:rPr>
              <a:t>example</a:t>
            </a:r>
            <a:r>
              <a:rPr lang="sv-SE" dirty="0" smtClean="0">
                <a:latin typeface="Times New Roman" pitchFamily="84" charset="0"/>
              </a:rPr>
              <a:t> by </a:t>
            </a:r>
            <a:r>
              <a:rPr lang="sv-SE" dirty="0" err="1" smtClean="0">
                <a:latin typeface="Times New Roman" pitchFamily="84" charset="0"/>
              </a:rPr>
              <a:t>working</a:t>
            </a:r>
            <a:r>
              <a:rPr lang="sv-SE" dirty="0" smtClean="0">
                <a:latin typeface="Times New Roman" pitchFamily="84" charset="0"/>
              </a:rPr>
              <a:t> to </a:t>
            </a:r>
            <a:r>
              <a:rPr lang="sv-SE" dirty="0" err="1" smtClean="0">
                <a:latin typeface="Times New Roman" pitchFamily="84" charset="0"/>
              </a:rPr>
              <a:t>strengthen</a:t>
            </a:r>
            <a:r>
              <a:rPr lang="sv-SE" dirty="0" smtClean="0">
                <a:latin typeface="Times New Roman" pitchFamily="84" charset="0"/>
              </a:rPr>
              <a:t> </a:t>
            </a:r>
            <a:r>
              <a:rPr lang="sv-SE" dirty="0" err="1" smtClean="0">
                <a:latin typeface="Times New Roman" pitchFamily="84" charset="0"/>
              </a:rPr>
              <a:t>local</a:t>
            </a:r>
            <a:r>
              <a:rPr lang="sv-SE" dirty="0" smtClean="0">
                <a:latin typeface="Times New Roman" pitchFamily="84" charset="0"/>
              </a:rPr>
              <a:t> </a:t>
            </a:r>
            <a:r>
              <a:rPr lang="sv-SE" dirty="0" err="1" smtClean="0">
                <a:latin typeface="Times New Roman" pitchFamily="84" charset="0"/>
              </a:rPr>
              <a:t>selfgovernment</a:t>
            </a:r>
            <a:r>
              <a:rPr lang="sv-SE" dirty="0" smtClean="0">
                <a:latin typeface="Times New Roman" pitchFamily="84" charset="0"/>
              </a:rPr>
              <a:t> and the </a:t>
            </a:r>
            <a:r>
              <a:rPr lang="sv-SE" dirty="0" err="1" smtClean="0">
                <a:latin typeface="Times New Roman" pitchFamily="84" charset="0"/>
              </a:rPr>
              <a:t>development</a:t>
            </a:r>
            <a:r>
              <a:rPr lang="sv-SE" dirty="0" smtClean="0">
                <a:latin typeface="Times New Roman" pitchFamily="84" charset="0"/>
              </a:rPr>
              <a:t> of regional and </a:t>
            </a:r>
            <a:r>
              <a:rPr lang="sv-SE" dirty="0" err="1" smtClean="0">
                <a:latin typeface="Times New Roman" pitchFamily="84" charset="0"/>
              </a:rPr>
              <a:t>local</a:t>
            </a:r>
            <a:r>
              <a:rPr lang="sv-SE" dirty="0" smtClean="0">
                <a:latin typeface="Times New Roman" pitchFamily="84" charset="0"/>
              </a:rPr>
              <a:t> </a:t>
            </a:r>
            <a:r>
              <a:rPr lang="sv-SE" dirty="0" err="1" smtClean="0">
                <a:latin typeface="Times New Roman" pitchFamily="84" charset="0"/>
              </a:rPr>
              <a:t>democracy</a:t>
            </a:r>
            <a:r>
              <a:rPr lang="sv-SE" dirty="0" smtClean="0">
                <a:latin typeface="Times New Roman" pitchFamily="84" charset="0"/>
              </a:rPr>
              <a:t>.</a:t>
            </a:r>
          </a:p>
          <a:p>
            <a:endParaRPr lang="sv-SE" dirty="0"/>
          </a:p>
        </p:txBody>
      </p:sp>
      <p:sp>
        <p:nvSpPr>
          <p:cNvPr id="4" name="Platshållare för bildnummer 3"/>
          <p:cNvSpPr>
            <a:spLocks noGrp="1"/>
          </p:cNvSpPr>
          <p:nvPr>
            <p:ph type="sldNum" sz="quarter" idx="10"/>
          </p:nvPr>
        </p:nvSpPr>
        <p:spPr/>
        <p:txBody>
          <a:bodyPr/>
          <a:lstStyle/>
          <a:p>
            <a:pPr>
              <a:defRPr/>
            </a:pPr>
            <a:fld id="{52D4C9EA-D02A-41F9-A02B-141FEE92945F}" type="slidenum">
              <a:rPr lang="sv-SE" smtClean="0"/>
              <a:pPr>
                <a:defRPr/>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Project schedule: The project started in March 2012 by regions appointed which municipalities and workshops that will participate in the project. The work in this phase has been to plan and coordinate regional municipalities and workshops. In autumn 2012 start work in the workshops seriously, and will continue throughout 2013. in June 2014, the project will be completed and evaluated.</a:t>
            </a:r>
          </a:p>
          <a:p>
            <a:endParaRPr lang="sv-SE" dirty="0"/>
          </a:p>
        </p:txBody>
      </p:sp>
      <p:sp>
        <p:nvSpPr>
          <p:cNvPr id="4" name="Platshållare för bildnummer 3"/>
          <p:cNvSpPr>
            <a:spLocks noGrp="1"/>
          </p:cNvSpPr>
          <p:nvPr>
            <p:ph type="sldNum" sz="quarter" idx="10"/>
          </p:nvPr>
        </p:nvSpPr>
        <p:spPr/>
        <p:txBody>
          <a:bodyPr/>
          <a:lstStyle/>
          <a:p>
            <a:pPr>
              <a:defRPr/>
            </a:pPr>
            <a:fld id="{52D4C9EA-D02A-41F9-A02B-141FEE92945F}" type="slidenum">
              <a:rPr lang="sv-SE" smtClean="0"/>
              <a:pPr>
                <a:defRPr/>
              </a:pPr>
              <a:t>13</a:t>
            </a:fld>
            <a:endParaRPr lang="sv-SE" dirty="0"/>
          </a:p>
        </p:txBody>
      </p:sp>
    </p:spTree>
    <p:extLst>
      <p:ext uri="{BB962C8B-B14F-4D97-AF65-F5344CB8AC3E}">
        <p14:creationId xmlns:p14="http://schemas.microsoft.com/office/powerpoint/2010/main" xmlns="" val="393315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Examples of workshops that municipalities themselves have stated that they want to work with in </a:t>
            </a:r>
            <a:r>
              <a:rPr lang="en-US" dirty="0" err="1" smtClean="0">
                <a:effectLst/>
              </a:rPr>
              <a:t>projectet</a:t>
            </a:r>
            <a:r>
              <a:rPr lang="en-US" dirty="0" smtClean="0">
                <a:effectLst/>
              </a:rPr>
              <a:t> Plug In. The important thing is that the purpose of the workshops is ultimately to reduce losses from secondary school.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endParaRPr lang="sv-SE" dirty="0"/>
          </a:p>
        </p:txBody>
      </p:sp>
      <p:sp>
        <p:nvSpPr>
          <p:cNvPr id="4" name="Platshållare för bildnummer 3"/>
          <p:cNvSpPr>
            <a:spLocks noGrp="1"/>
          </p:cNvSpPr>
          <p:nvPr>
            <p:ph type="sldNum" sz="quarter" idx="10"/>
          </p:nvPr>
        </p:nvSpPr>
        <p:spPr/>
        <p:txBody>
          <a:bodyPr/>
          <a:lstStyle/>
          <a:p>
            <a:pPr>
              <a:defRPr/>
            </a:pPr>
            <a:fld id="{52D4C9EA-D02A-41F9-A02B-141FEE92945F}" type="slidenum">
              <a:rPr lang="sv-SE" smtClean="0"/>
              <a:pPr>
                <a:defRPr/>
              </a:pPr>
              <a:t>14</a:t>
            </a:fld>
            <a:endParaRPr lang="sv-SE" dirty="0"/>
          </a:p>
        </p:txBody>
      </p:sp>
    </p:spTree>
    <p:extLst>
      <p:ext uri="{BB962C8B-B14F-4D97-AF65-F5344CB8AC3E}">
        <p14:creationId xmlns:p14="http://schemas.microsoft.com/office/powerpoint/2010/main" xmlns="" val="24356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The diagram shows the distribution of workshops in the different regions.</a:t>
            </a:r>
          </a:p>
          <a:p>
            <a:endParaRPr lang="sv-SE" dirty="0"/>
          </a:p>
        </p:txBody>
      </p:sp>
      <p:sp>
        <p:nvSpPr>
          <p:cNvPr id="4" name="Platshållare för bildnummer 3"/>
          <p:cNvSpPr>
            <a:spLocks noGrp="1"/>
          </p:cNvSpPr>
          <p:nvPr>
            <p:ph type="sldNum" sz="quarter" idx="10"/>
          </p:nvPr>
        </p:nvSpPr>
        <p:spPr/>
        <p:txBody>
          <a:bodyPr/>
          <a:lstStyle/>
          <a:p>
            <a:pPr>
              <a:defRPr/>
            </a:pPr>
            <a:fld id="{52D4C9EA-D02A-41F9-A02B-141FEE92945F}" type="slidenum">
              <a:rPr lang="sv-SE" smtClean="0"/>
              <a:pPr>
                <a:defRPr/>
              </a:pPr>
              <a:t>15</a:t>
            </a:fld>
            <a:endParaRPr lang="sv-SE" dirty="0"/>
          </a:p>
        </p:txBody>
      </p:sp>
    </p:spTree>
    <p:extLst>
      <p:ext uri="{BB962C8B-B14F-4D97-AF65-F5344CB8AC3E}">
        <p14:creationId xmlns:p14="http://schemas.microsoft.com/office/powerpoint/2010/main" xmlns="" val="72253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från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googleöversättningen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av</a:t>
            </a:r>
            <a:r>
              <a:rPr lang="en-US" sz="1200" kern="1200" baseline="0" dirty="0" smtClean="0">
                <a:solidFill>
                  <a:schemeClr val="tx1"/>
                </a:solidFill>
                <a:effectLst/>
                <a:latin typeface="+mn-lt"/>
                <a:ea typeface="+mn-ea"/>
                <a:cs typeface="+mn-cs"/>
              </a:rPr>
              <a:t> ESF-</a:t>
            </a:r>
            <a:r>
              <a:rPr lang="en-US" sz="1200" kern="1200" baseline="0" dirty="0" err="1" smtClean="0">
                <a:solidFill>
                  <a:schemeClr val="tx1"/>
                </a:solidFill>
                <a:effectLst/>
                <a:latin typeface="+mn-lt"/>
                <a:ea typeface="+mn-ea"/>
                <a:cs typeface="+mn-cs"/>
              </a:rPr>
              <a:t>dokumentet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Transnational cooperation is a mandatory requirement for the 8 projects focusing </a:t>
            </a:r>
            <a:r>
              <a:rPr lang="en-US" sz="1200" i="1" kern="1200" dirty="0" smtClean="0">
                <a:solidFill>
                  <a:schemeClr val="tx1"/>
                </a:solidFill>
                <a:effectLst/>
                <a:latin typeface="+mn-lt"/>
                <a:ea typeface="+mn-ea"/>
                <a:cs typeface="+mn-cs"/>
              </a:rPr>
              <a:t>Early school leavers/drop-outs </a:t>
            </a:r>
            <a:r>
              <a:rPr lang="sv-SE" dirty="0" smtClean="0">
                <a:effectLst/>
              </a:rPr>
              <a:t>of ESF </a:t>
            </a:r>
            <a:r>
              <a:rPr lang="sv-SE" dirty="0" err="1" smtClean="0">
                <a:effectLst/>
              </a:rPr>
              <a:t>funding</a:t>
            </a:r>
            <a:r>
              <a:rPr lang="en-US" sz="1200" kern="1200" dirty="0" smtClean="0">
                <a:solidFill>
                  <a:schemeClr val="tx1"/>
                </a:solidFill>
                <a:effectLst/>
                <a:latin typeface="+mn-lt"/>
                <a:ea typeface="+mn-ea"/>
                <a:cs typeface="+mn-cs"/>
              </a:rPr>
              <a:t>. Most of the projects have indicated interest in cooperating with Member States (MS)  in the Baltic Sea Region.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OECD?</a:t>
            </a:r>
            <a:endParaRPr lang="sv-SE" dirty="0"/>
          </a:p>
        </p:txBody>
      </p:sp>
      <p:sp>
        <p:nvSpPr>
          <p:cNvPr id="4" name="Platshållare för bildnummer 3"/>
          <p:cNvSpPr>
            <a:spLocks noGrp="1"/>
          </p:cNvSpPr>
          <p:nvPr>
            <p:ph type="sldNum" sz="quarter" idx="10"/>
          </p:nvPr>
        </p:nvSpPr>
        <p:spPr/>
        <p:txBody>
          <a:bodyPr/>
          <a:lstStyle/>
          <a:p>
            <a:pPr>
              <a:defRPr/>
            </a:pPr>
            <a:fld id="{52D4C9EA-D02A-41F9-A02B-141FEE92945F}" type="slidenum">
              <a:rPr lang="sv-SE" smtClean="0"/>
              <a:pPr>
                <a:defRPr/>
              </a:pPr>
              <a:t>16</a:t>
            </a:fld>
            <a:endParaRPr lang="sv-SE" dirty="0"/>
          </a:p>
        </p:txBody>
      </p:sp>
    </p:spTree>
    <p:extLst>
      <p:ext uri="{BB962C8B-B14F-4D97-AF65-F5344CB8AC3E}">
        <p14:creationId xmlns:p14="http://schemas.microsoft.com/office/powerpoint/2010/main" xmlns="" val="29635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01976"/>
            <a:ext cx="7772400" cy="1470025"/>
          </a:xfrm>
        </p:spPr>
        <p:txBody>
          <a:bodyPr>
            <a:normAutofit/>
          </a:bodyPr>
          <a:lstStyle>
            <a:lvl1pPr algn="ctr">
              <a:defRPr sz="3600">
                <a:solidFill>
                  <a:schemeClr val="accent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063218"/>
            <a:ext cx="6400800" cy="1752600"/>
          </a:xfrm>
        </p:spPr>
        <p:txBody>
          <a:bodyPr>
            <a:normAutofit/>
          </a:bodyPr>
          <a:lstStyle>
            <a:lvl1pPr marL="0" indent="0" algn="ct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a:lvl1pPr>
          </a:lstStyle>
          <a:p>
            <a:pPr>
              <a:defRPr/>
            </a:pPr>
            <a:fld id="{B0342708-73FC-48DE-A831-7A19DA4CFD27}" type="datetimeFigureOut">
              <a:rPr lang="sv-SE"/>
              <a:pPr>
                <a:defRPr/>
              </a:pPr>
              <a:t>2012-09-12</a:t>
            </a:fld>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577A1870-9966-41B2-A192-345A35651831}" type="slidenum">
              <a:rPr lang="sv-SE"/>
              <a:pPr>
                <a:defRPr/>
              </a:pP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färgad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fld id="{43944650-C4CE-4210-9CF2-9375F59ED141}" type="datetimeFigureOut">
              <a:rPr lang="sv-SE"/>
              <a:pPr>
                <a:defRPr/>
              </a:pPr>
              <a:t>2012-09-12</a:t>
            </a:fld>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561DF879-2980-4D99-B35A-091FBD8DFE09}"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fld id="{1018E10A-C4D0-4F8E-B522-6A522C17BF70}" type="datetimeFigureOut">
              <a:rPr lang="sv-SE"/>
              <a:pPr>
                <a:defRPr/>
              </a:pPr>
              <a:t>2012-09-12</a:t>
            </a:fld>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9CF13635-F9F7-438E-8090-28D4B1235F2B}" type="slidenum">
              <a:rPr lang="sv-SE"/>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0"/>
          </p:nvPr>
        </p:nvSpPr>
        <p:spPr/>
        <p:txBody>
          <a:bodyPr/>
          <a:lstStyle>
            <a:lvl1pPr>
              <a:defRPr/>
            </a:lvl1pPr>
          </a:lstStyle>
          <a:p>
            <a:pPr>
              <a:defRPr/>
            </a:pPr>
            <a:fld id="{E28405BC-ACDA-4B55-8790-15FC8B8044D9}" type="datetimeFigureOut">
              <a:rPr lang="sv-SE"/>
              <a:pPr>
                <a:defRPr/>
              </a:pPr>
              <a:t>2012-09-12</a:t>
            </a:fld>
            <a:endParaRPr lang="sv-SE" dirty="0"/>
          </a:p>
        </p:txBody>
      </p:sp>
      <p:sp>
        <p:nvSpPr>
          <p:cNvPr id="6" name="Platshållare för sidfot 4"/>
          <p:cNvSpPr>
            <a:spLocks noGrp="1"/>
          </p:cNvSpPr>
          <p:nvPr>
            <p:ph type="ftr" sz="quarter" idx="11"/>
          </p:nvPr>
        </p:nvSpPr>
        <p:spPr/>
        <p:txBody>
          <a:bodyPr/>
          <a:lstStyle>
            <a:lvl1pPr>
              <a:defRPr/>
            </a:lvl1pPr>
          </a:lstStyle>
          <a:p>
            <a:pPr>
              <a:defRPr/>
            </a:pPr>
            <a:endParaRPr lang="sv-SE" dirty="0"/>
          </a:p>
        </p:txBody>
      </p:sp>
      <p:sp>
        <p:nvSpPr>
          <p:cNvPr id="7" name="Platshållare för bildnummer 5"/>
          <p:cNvSpPr>
            <a:spLocks noGrp="1"/>
          </p:cNvSpPr>
          <p:nvPr>
            <p:ph type="sldNum" sz="quarter" idx="12"/>
          </p:nvPr>
        </p:nvSpPr>
        <p:spPr/>
        <p:txBody>
          <a:bodyPr/>
          <a:lstStyle>
            <a:lvl1pPr>
              <a:defRPr/>
            </a:lvl1pPr>
          </a:lstStyle>
          <a:p>
            <a:pPr>
              <a:defRPr/>
            </a:pPr>
            <a:fld id="{AE152128-60C4-4C6A-B041-DC377AF9BF01}"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0"/>
          </p:nvPr>
        </p:nvSpPr>
        <p:spPr/>
        <p:txBody>
          <a:bodyPr/>
          <a:lstStyle>
            <a:lvl1pPr>
              <a:defRPr/>
            </a:lvl1pPr>
          </a:lstStyle>
          <a:p>
            <a:pPr>
              <a:defRPr/>
            </a:pPr>
            <a:fld id="{245285F6-F593-4ED0-9179-238237F9151D}" type="datetimeFigureOut">
              <a:rPr lang="sv-SE"/>
              <a:pPr>
                <a:defRPr/>
              </a:pPr>
              <a:t>2012-09-12</a:t>
            </a:fld>
            <a:endParaRPr lang="sv-SE" dirty="0"/>
          </a:p>
        </p:txBody>
      </p:sp>
      <p:sp>
        <p:nvSpPr>
          <p:cNvPr id="6" name="Platshållare för sidfot 4"/>
          <p:cNvSpPr>
            <a:spLocks noGrp="1"/>
          </p:cNvSpPr>
          <p:nvPr>
            <p:ph type="ftr" sz="quarter" idx="11"/>
          </p:nvPr>
        </p:nvSpPr>
        <p:spPr/>
        <p:txBody>
          <a:bodyPr/>
          <a:lstStyle>
            <a:lvl1pPr>
              <a:defRPr/>
            </a:lvl1pPr>
          </a:lstStyle>
          <a:p>
            <a:pPr>
              <a:defRPr/>
            </a:pPr>
            <a:endParaRPr lang="sv-SE" dirty="0"/>
          </a:p>
        </p:txBody>
      </p:sp>
      <p:sp>
        <p:nvSpPr>
          <p:cNvPr id="7" name="Platshållare för bildnummer 5"/>
          <p:cNvSpPr>
            <a:spLocks noGrp="1"/>
          </p:cNvSpPr>
          <p:nvPr>
            <p:ph type="sldNum" sz="quarter" idx="12"/>
          </p:nvPr>
        </p:nvSpPr>
        <p:spPr/>
        <p:txBody>
          <a:bodyPr/>
          <a:lstStyle>
            <a:lvl1pPr>
              <a:defRPr/>
            </a:lvl1pPr>
          </a:lstStyle>
          <a:p>
            <a:pPr>
              <a:defRPr/>
            </a:pPr>
            <a:fld id="{2B3B6AE4-B5E2-4644-AE72-2C5B7653EFDB}" type="slidenum">
              <a:rPr lang="sv-SE"/>
              <a:pPr>
                <a:defRPr/>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9" name="Platshållare för diagram 8"/>
          <p:cNvSpPr>
            <a:spLocks noGrp="1"/>
          </p:cNvSpPr>
          <p:nvPr>
            <p:ph type="chart" sz="quarter" idx="13"/>
          </p:nvPr>
        </p:nvSpPr>
        <p:spPr>
          <a:xfrm>
            <a:off x="468313" y="1611314"/>
            <a:ext cx="8223403" cy="4060438"/>
          </a:xfrm>
        </p:spPr>
        <p:txBody>
          <a:bodyPr rtlCol="0">
            <a:normAutofit/>
          </a:bodyPr>
          <a:lstStyle/>
          <a:p>
            <a:pPr lvl="0"/>
            <a:r>
              <a:rPr lang="sv-SE" noProof="0" dirty="0" smtClean="0"/>
              <a:t>Klicka på ikonen för att lägga till ett diagram</a:t>
            </a:r>
            <a:endParaRPr lang="sv-SE" noProof="0" dirty="0"/>
          </a:p>
        </p:txBody>
      </p:sp>
      <p:sp>
        <p:nvSpPr>
          <p:cNvPr id="4" name="Platshållare för datum 3"/>
          <p:cNvSpPr>
            <a:spLocks noGrp="1"/>
          </p:cNvSpPr>
          <p:nvPr>
            <p:ph type="dt" sz="half" idx="14"/>
          </p:nvPr>
        </p:nvSpPr>
        <p:spPr/>
        <p:txBody>
          <a:bodyPr/>
          <a:lstStyle>
            <a:lvl1pPr>
              <a:defRPr/>
            </a:lvl1pPr>
          </a:lstStyle>
          <a:p>
            <a:pPr>
              <a:defRPr/>
            </a:pPr>
            <a:fld id="{56395A14-6730-44C7-92D7-243F4046A36A}" type="datetimeFigureOut">
              <a:rPr lang="sv-SE"/>
              <a:pPr>
                <a:defRPr/>
              </a:pPr>
              <a:t>2012-09-12</a:t>
            </a:fld>
            <a:endParaRPr lang="sv-SE" dirty="0"/>
          </a:p>
        </p:txBody>
      </p:sp>
      <p:sp>
        <p:nvSpPr>
          <p:cNvPr id="5" name="Platshållare för sidfot 4"/>
          <p:cNvSpPr>
            <a:spLocks noGrp="1"/>
          </p:cNvSpPr>
          <p:nvPr>
            <p:ph type="ftr" sz="quarter" idx="15"/>
          </p:nvPr>
        </p:nvSpPr>
        <p:spPr/>
        <p:txBody>
          <a:bodyPr/>
          <a:lstStyle>
            <a:lvl1pPr>
              <a:defRPr/>
            </a:lvl1pPr>
          </a:lstStyle>
          <a:p>
            <a:pPr>
              <a:defRPr/>
            </a:pPr>
            <a:endParaRPr lang="sv-SE" dirty="0"/>
          </a:p>
        </p:txBody>
      </p:sp>
      <p:sp>
        <p:nvSpPr>
          <p:cNvPr id="6" name="Platshållare för bildnummer 5"/>
          <p:cNvSpPr>
            <a:spLocks noGrp="1"/>
          </p:cNvSpPr>
          <p:nvPr>
            <p:ph type="sldNum" sz="quarter" idx="16"/>
          </p:nvPr>
        </p:nvSpPr>
        <p:spPr/>
        <p:txBody>
          <a:bodyPr/>
          <a:lstStyle>
            <a:lvl1pPr>
              <a:defRPr/>
            </a:lvl1pPr>
          </a:lstStyle>
          <a:p>
            <a:pPr>
              <a:defRPr/>
            </a:pPr>
            <a:fld id="{1E884712-3B80-4BE8-A301-C8D6E09FD883}" type="slidenum">
              <a:rPr lang="sv-SE"/>
              <a:pPr>
                <a:defRPr/>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A7C330AE-A837-422E-88E5-C3218505C89D}" type="datetimeFigureOut">
              <a:rPr lang="sv-SE"/>
              <a:pPr>
                <a:defRPr/>
              </a:pPr>
              <a:t>2012-09-12</a:t>
            </a:fld>
            <a:endParaRPr lang="sv-SE" dirty="0"/>
          </a:p>
        </p:txBody>
      </p:sp>
      <p:sp>
        <p:nvSpPr>
          <p:cNvPr id="4" name="Platshållare för sidfot 4"/>
          <p:cNvSpPr>
            <a:spLocks noGrp="1"/>
          </p:cNvSpPr>
          <p:nvPr>
            <p:ph type="ftr" sz="quarter" idx="11"/>
          </p:nvPr>
        </p:nvSpPr>
        <p:spPr/>
        <p:txBody>
          <a:bodyPr/>
          <a:lstStyle>
            <a:lvl1pPr>
              <a:defRPr/>
            </a:lvl1pPr>
          </a:lstStyle>
          <a:p>
            <a:pPr>
              <a:defRPr/>
            </a:pPr>
            <a:endParaRPr lang="sv-SE" dirty="0"/>
          </a:p>
        </p:txBody>
      </p:sp>
      <p:sp>
        <p:nvSpPr>
          <p:cNvPr id="5" name="Platshållare för bildnummer 5"/>
          <p:cNvSpPr>
            <a:spLocks noGrp="1"/>
          </p:cNvSpPr>
          <p:nvPr>
            <p:ph type="sldNum" sz="quarter" idx="12"/>
          </p:nvPr>
        </p:nvSpPr>
        <p:spPr/>
        <p:txBody>
          <a:bodyPr/>
          <a:lstStyle>
            <a:lvl1pPr>
              <a:defRPr/>
            </a:lvl1pPr>
          </a:lstStyle>
          <a:p>
            <a:pPr>
              <a:defRPr/>
            </a:pPr>
            <a:fld id="{6BAC85A9-54EE-4554-9810-9F91D9B552E5}" type="slidenum">
              <a:rPr lang="sv-SE"/>
              <a:pPr>
                <a:defRPr/>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171E20B7-6449-4B6F-A2E6-C67A704A311E}" type="datetimeFigureOut">
              <a:rPr lang="sv-SE"/>
              <a:pPr>
                <a:defRPr/>
              </a:pPr>
              <a:t>2012-09-12</a:t>
            </a:fld>
            <a:endParaRPr lang="sv-SE" dirty="0"/>
          </a:p>
        </p:txBody>
      </p:sp>
      <p:sp>
        <p:nvSpPr>
          <p:cNvPr id="4" name="Platshållare för sidfot 4"/>
          <p:cNvSpPr>
            <a:spLocks noGrp="1"/>
          </p:cNvSpPr>
          <p:nvPr>
            <p:ph type="ftr" sz="quarter" idx="11"/>
          </p:nvPr>
        </p:nvSpPr>
        <p:spPr/>
        <p:txBody>
          <a:bodyPr/>
          <a:lstStyle>
            <a:lvl1pPr>
              <a:defRPr/>
            </a:lvl1pPr>
          </a:lstStyle>
          <a:p>
            <a:pPr>
              <a:defRPr/>
            </a:pPr>
            <a:endParaRPr lang="sv-SE" dirty="0"/>
          </a:p>
        </p:txBody>
      </p:sp>
      <p:sp>
        <p:nvSpPr>
          <p:cNvPr id="5" name="Platshållare för bildnummer 5"/>
          <p:cNvSpPr>
            <a:spLocks noGrp="1"/>
          </p:cNvSpPr>
          <p:nvPr>
            <p:ph type="sldNum" sz="quarter" idx="12"/>
          </p:nvPr>
        </p:nvSpPr>
        <p:spPr/>
        <p:txBody>
          <a:bodyPr/>
          <a:lstStyle>
            <a:lvl1pPr>
              <a:defRPr/>
            </a:lvl1pPr>
          </a:lstStyle>
          <a:p>
            <a:pPr>
              <a:defRPr/>
            </a:pPr>
            <a:fld id="{9D7960C8-B77C-4616-A6D4-F83BBF2CF789}" type="slidenum">
              <a:rPr lang="sv-SE"/>
              <a:pPr>
                <a:defRPr/>
              </a:pPr>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454F1F7-34C7-444B-839D-2F69FB33631F}" type="datetimeFigureOut">
              <a:rPr lang="sv-SE"/>
              <a:pPr>
                <a:defRPr/>
              </a:pPr>
              <a:t>2012-09-12</a:t>
            </a:fld>
            <a:endParaRPr lang="sv-SE" dirty="0"/>
          </a:p>
        </p:txBody>
      </p:sp>
      <p:sp>
        <p:nvSpPr>
          <p:cNvPr id="3" name="Platshållare för sidfot 4"/>
          <p:cNvSpPr>
            <a:spLocks noGrp="1"/>
          </p:cNvSpPr>
          <p:nvPr>
            <p:ph type="ftr" sz="quarter" idx="11"/>
          </p:nvPr>
        </p:nvSpPr>
        <p:spPr/>
        <p:txBody>
          <a:bodyPr/>
          <a:lstStyle>
            <a:lvl1pPr>
              <a:defRPr/>
            </a:lvl1pPr>
          </a:lstStyle>
          <a:p>
            <a:pPr>
              <a:defRPr/>
            </a:pPr>
            <a:endParaRPr lang="sv-SE" dirty="0"/>
          </a:p>
        </p:txBody>
      </p:sp>
      <p:sp>
        <p:nvSpPr>
          <p:cNvPr id="4" name="Platshållare för bildnummer 5"/>
          <p:cNvSpPr>
            <a:spLocks noGrp="1"/>
          </p:cNvSpPr>
          <p:nvPr>
            <p:ph type="sldNum" sz="quarter" idx="12"/>
          </p:nvPr>
        </p:nvSpPr>
        <p:spPr/>
        <p:txBody>
          <a:bodyPr/>
          <a:lstStyle>
            <a:lvl1pPr>
              <a:defRPr/>
            </a:lvl1pPr>
          </a:lstStyle>
          <a:p>
            <a:pPr>
              <a:defRPr/>
            </a:pPr>
            <a:fld id="{42DDFED9-1401-4C32-9B89-928E2285E59D}" type="slidenum">
              <a:rPr lang="sv-SE"/>
              <a:pPr>
                <a:defRPr/>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1600200"/>
            <a:ext cx="8229600" cy="4060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143625"/>
            <a:ext cx="14001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225CA45-E21C-4E8C-9297-1C5E2BB40DD7}" type="datetimeFigureOut">
              <a:rPr lang="sv-SE"/>
              <a:pPr>
                <a:defRPr/>
              </a:pPr>
              <a:t>2012-09-12</a:t>
            </a:fld>
            <a:endParaRPr lang="sv-SE" dirty="0"/>
          </a:p>
        </p:txBody>
      </p:sp>
      <p:sp>
        <p:nvSpPr>
          <p:cNvPr id="5" name="Platshållare för sidfot 4"/>
          <p:cNvSpPr>
            <a:spLocks noGrp="1"/>
          </p:cNvSpPr>
          <p:nvPr>
            <p:ph type="ftr" sz="quarter" idx="3"/>
          </p:nvPr>
        </p:nvSpPr>
        <p:spPr>
          <a:xfrm>
            <a:off x="2357438" y="6143625"/>
            <a:ext cx="214312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dirty="0"/>
          </a:p>
        </p:txBody>
      </p:sp>
      <p:sp>
        <p:nvSpPr>
          <p:cNvPr id="6" name="Platshållare för bildnummer 5"/>
          <p:cNvSpPr>
            <a:spLocks noGrp="1"/>
          </p:cNvSpPr>
          <p:nvPr>
            <p:ph type="sldNum" sz="quarter" idx="4"/>
          </p:nvPr>
        </p:nvSpPr>
        <p:spPr>
          <a:xfrm>
            <a:off x="5000625" y="6143625"/>
            <a:ext cx="135731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D247438-1835-468D-B285-67E9356E46F8}" type="slidenum">
              <a:rPr lang="sv-SE"/>
              <a:pPr>
                <a:defRPr/>
              </a:pPr>
              <a:t>‹#›</a:t>
            </a:fld>
            <a:endParaRPr lang="sv-SE" dirty="0"/>
          </a:p>
        </p:txBody>
      </p:sp>
      <p:pic>
        <p:nvPicPr>
          <p:cNvPr id="1031" name="Picture 6" descr="Blå En.pn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7000875" y="6008688"/>
            <a:ext cx="2143125" cy="849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3100" b="1" kern="1200">
          <a:solidFill>
            <a:schemeClr val="accent2"/>
          </a:solidFill>
          <a:latin typeface="+mj-lt"/>
          <a:ea typeface="+mj-ea"/>
          <a:cs typeface="+mj-cs"/>
        </a:defRPr>
      </a:lvl1pPr>
      <a:lvl2pPr algn="l" rtl="0" eaLnBrk="0" fontAlgn="base" hangingPunct="0">
        <a:spcBef>
          <a:spcPct val="0"/>
        </a:spcBef>
        <a:spcAft>
          <a:spcPct val="0"/>
        </a:spcAft>
        <a:defRPr sz="3100" b="1">
          <a:solidFill>
            <a:schemeClr val="accent2"/>
          </a:solidFill>
          <a:latin typeface="Verdana" pitchFamily="84" charset="0"/>
        </a:defRPr>
      </a:lvl2pPr>
      <a:lvl3pPr algn="l" rtl="0" eaLnBrk="0" fontAlgn="base" hangingPunct="0">
        <a:spcBef>
          <a:spcPct val="0"/>
        </a:spcBef>
        <a:spcAft>
          <a:spcPct val="0"/>
        </a:spcAft>
        <a:defRPr sz="3100" b="1">
          <a:solidFill>
            <a:schemeClr val="accent2"/>
          </a:solidFill>
          <a:latin typeface="Verdana" pitchFamily="84" charset="0"/>
        </a:defRPr>
      </a:lvl3pPr>
      <a:lvl4pPr algn="l" rtl="0" eaLnBrk="0" fontAlgn="base" hangingPunct="0">
        <a:spcBef>
          <a:spcPct val="0"/>
        </a:spcBef>
        <a:spcAft>
          <a:spcPct val="0"/>
        </a:spcAft>
        <a:defRPr sz="3100" b="1">
          <a:solidFill>
            <a:schemeClr val="accent2"/>
          </a:solidFill>
          <a:latin typeface="Verdana" pitchFamily="84" charset="0"/>
        </a:defRPr>
      </a:lvl4pPr>
      <a:lvl5pPr algn="l" rtl="0" eaLnBrk="0" fontAlgn="base" hangingPunct="0">
        <a:spcBef>
          <a:spcPct val="0"/>
        </a:spcBef>
        <a:spcAft>
          <a:spcPct val="0"/>
        </a:spcAft>
        <a:defRPr sz="3100" b="1">
          <a:solidFill>
            <a:schemeClr val="accent2"/>
          </a:solidFill>
          <a:latin typeface="Verdana" pitchFamily="84" charset="0"/>
        </a:defRPr>
      </a:lvl5pPr>
      <a:lvl6pPr marL="457200" algn="l" rtl="0" fontAlgn="base">
        <a:spcBef>
          <a:spcPct val="0"/>
        </a:spcBef>
        <a:spcAft>
          <a:spcPct val="0"/>
        </a:spcAft>
        <a:defRPr sz="3100" b="1">
          <a:solidFill>
            <a:schemeClr val="accent2"/>
          </a:solidFill>
          <a:latin typeface="Verdana" pitchFamily="84" charset="0"/>
        </a:defRPr>
      </a:lvl6pPr>
      <a:lvl7pPr marL="914400" algn="l" rtl="0" fontAlgn="base">
        <a:spcBef>
          <a:spcPct val="0"/>
        </a:spcBef>
        <a:spcAft>
          <a:spcPct val="0"/>
        </a:spcAft>
        <a:defRPr sz="3100" b="1">
          <a:solidFill>
            <a:schemeClr val="accent2"/>
          </a:solidFill>
          <a:latin typeface="Verdana" pitchFamily="84" charset="0"/>
        </a:defRPr>
      </a:lvl7pPr>
      <a:lvl8pPr marL="1371600" algn="l" rtl="0" fontAlgn="base">
        <a:spcBef>
          <a:spcPct val="0"/>
        </a:spcBef>
        <a:spcAft>
          <a:spcPct val="0"/>
        </a:spcAft>
        <a:defRPr sz="3100" b="1">
          <a:solidFill>
            <a:schemeClr val="accent2"/>
          </a:solidFill>
          <a:latin typeface="Verdana" pitchFamily="84" charset="0"/>
        </a:defRPr>
      </a:lvl8pPr>
      <a:lvl9pPr marL="1828800" algn="l" rtl="0" fontAlgn="base">
        <a:spcBef>
          <a:spcPct val="0"/>
        </a:spcBef>
        <a:spcAft>
          <a:spcPct val="0"/>
        </a:spcAft>
        <a:defRPr sz="3100" b="1">
          <a:solidFill>
            <a:schemeClr val="accent2"/>
          </a:solidFill>
          <a:latin typeface="Verdana" pitchFamily="84" charset="0"/>
        </a:defRPr>
      </a:lvl9pPr>
    </p:titleStyle>
    <p:bodyStyle>
      <a:lvl1pPr marL="342900" indent="-342900" algn="l" rtl="0" eaLnBrk="0" fontAlgn="base" hangingPunct="0">
        <a:spcBef>
          <a:spcPct val="20000"/>
        </a:spcBef>
        <a:spcAft>
          <a:spcPct val="0"/>
        </a:spcAft>
        <a:buFont typeface="Verdana" pitchFamily="84" charset="0"/>
        <a:buChar char="-"/>
        <a:defRPr sz="21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Verdana" pitchFamily="84" charset="0"/>
        <a:buChar char="-"/>
        <a:defRPr sz="20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Verdana" pitchFamily="84" charset="0"/>
        <a:buChar char="-"/>
        <a:defRPr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Verdana" pitchFamily="84" charset="0"/>
        <a:buChar char="-"/>
        <a:defRPr sz="16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Verdana" pitchFamily="8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ostsam.se/" TargetMode="External"/><Relationship Id="rId3" Type="http://schemas.openxmlformats.org/officeDocument/2006/relationships/hyperlink" Target="http://www.grkom.se/" TargetMode="External"/><Relationship Id="rId7" Type="http://schemas.openxmlformats.org/officeDocument/2006/relationships/hyperlink" Target="http://www.regionvasterbotten.se/" TargetMode="External"/><Relationship Id="rId2" Type="http://schemas.openxmlformats.org/officeDocument/2006/relationships/hyperlink" Target="http://www.skl.se/" TargetMode="External"/><Relationship Id="rId1" Type="http://schemas.openxmlformats.org/officeDocument/2006/relationships/slideLayout" Target="../slideLayouts/slideLayout2.xml"/><Relationship Id="rId6" Type="http://schemas.openxmlformats.org/officeDocument/2006/relationships/hyperlink" Target="http://www.rfss.se/" TargetMode="External"/><Relationship Id="rId5" Type="http://schemas.openxmlformats.org/officeDocument/2006/relationships/hyperlink" Target="http://www.kalmar.regionforbund.se/" TargetMode="External"/><Relationship Id="rId4" Type="http://schemas.openxmlformats.org/officeDocument/2006/relationships/hyperlink" Target="http://www.regionjamtland.se/" TargetMode="Externa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Office_Word-dokument2.docx"/><Relationship Id="rId4" Type="http://schemas.openxmlformats.org/officeDocument/2006/relationships/package" Target="../embeddings/Microsoft_Office_Word-dokument1.docx"/></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vårdtjej 150var2.jpg"/>
          <p:cNvPicPr>
            <a:picLocks noChangeAspect="1"/>
          </p:cNvPicPr>
          <p:nvPr/>
        </p:nvPicPr>
        <p:blipFill>
          <a:blip r:embed="rId3" cstate="print"/>
          <a:stretch>
            <a:fillRect/>
          </a:stretch>
        </p:blipFill>
        <p:spPr>
          <a:xfrm>
            <a:off x="0" y="0"/>
            <a:ext cx="9144000" cy="6085847"/>
          </a:xfrm>
          <a:prstGeom prst="rect">
            <a:avLst/>
          </a:prstGeom>
        </p:spPr>
      </p:pic>
      <p:sp>
        <p:nvSpPr>
          <p:cNvPr id="9" name="Rektangel 8"/>
          <p:cNvSpPr/>
          <p:nvPr/>
        </p:nvSpPr>
        <p:spPr>
          <a:xfrm>
            <a:off x="-2" y="590569"/>
            <a:ext cx="7486651" cy="1447781"/>
          </a:xfrm>
          <a:prstGeom prst="rect">
            <a:avLst/>
          </a:prstGeom>
          <a:solidFill>
            <a:srgbClr val="82D2E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sv-SE" sz="3000" b="1" dirty="0" smtClean="0">
                <a:solidFill>
                  <a:prstClr val="white"/>
                </a:solidFill>
                <a:ea typeface="+mj-ea"/>
                <a:cs typeface="+mj-cs"/>
              </a:rPr>
              <a:t>The Swedish Association of </a:t>
            </a:r>
            <a:br>
              <a:rPr lang="sv-SE" sz="3000" b="1" dirty="0" smtClean="0">
                <a:solidFill>
                  <a:prstClr val="white"/>
                </a:solidFill>
                <a:ea typeface="+mj-ea"/>
                <a:cs typeface="+mj-cs"/>
              </a:rPr>
            </a:br>
            <a:r>
              <a:rPr lang="en-GB" sz="3000" b="1" dirty="0" smtClean="0">
                <a:solidFill>
                  <a:prstClr val="white"/>
                </a:solidFill>
                <a:ea typeface="+mj-ea"/>
                <a:cs typeface="+mj-cs"/>
              </a:rPr>
              <a:t>Local</a:t>
            </a:r>
            <a:r>
              <a:rPr lang="sv-SE" sz="3000" b="1" dirty="0" smtClean="0">
                <a:solidFill>
                  <a:prstClr val="white"/>
                </a:solidFill>
                <a:ea typeface="+mj-ea"/>
                <a:cs typeface="+mj-cs"/>
              </a:rPr>
              <a:t> Authorities and Regions</a:t>
            </a:r>
            <a:endParaRPr lang="sv-SE" sz="3000" dirty="0"/>
          </a:p>
        </p:txBody>
      </p:sp>
      <p:grpSp>
        <p:nvGrpSpPr>
          <p:cNvPr id="13" name="Grupp 12"/>
          <p:cNvGrpSpPr/>
          <p:nvPr/>
        </p:nvGrpSpPr>
        <p:grpSpPr>
          <a:xfrm>
            <a:off x="-7951" y="5619370"/>
            <a:ext cx="9162000" cy="1238630"/>
            <a:chOff x="-7951" y="5619370"/>
            <a:chExt cx="9162000" cy="1238630"/>
          </a:xfrm>
        </p:grpSpPr>
        <p:pic>
          <p:nvPicPr>
            <p:cNvPr id="14" name="Bildobjekt 13" descr="frilagd bakgrund150ENG.png"/>
            <p:cNvPicPr>
              <a:picLocks/>
            </p:cNvPicPr>
            <p:nvPr/>
          </p:nvPicPr>
          <p:blipFill>
            <a:blip r:embed="rId4" cstate="print"/>
            <a:stretch>
              <a:fillRect/>
            </a:stretch>
          </p:blipFill>
          <p:spPr>
            <a:xfrm>
              <a:off x="-7951" y="5619370"/>
              <a:ext cx="9162000" cy="1238630"/>
            </a:xfrm>
            <a:prstGeom prst="rect">
              <a:avLst/>
            </a:prstGeom>
          </p:spPr>
        </p:pic>
        <p:pic>
          <p:nvPicPr>
            <p:cNvPr id="15" name="Picture 6" descr="Blå En.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000875" y="6008688"/>
              <a:ext cx="2143125" cy="849312"/>
            </a:xfrm>
            <a:prstGeom prst="rect">
              <a:avLst/>
            </a:prstGeom>
            <a:noFill/>
            <a:ln w="9525">
              <a:noFill/>
              <a:miter lim="800000"/>
              <a:headEnd/>
              <a:tailEnd/>
            </a:ln>
          </p:spPr>
        </p:pic>
      </p:gr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512" y="6000296"/>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z="3200" dirty="0" smtClean="0">
                <a:solidFill>
                  <a:schemeClr val="accent2"/>
                </a:solidFill>
              </a:rPr>
              <a:t>The main target group </a:t>
            </a:r>
            <a:endParaRPr lang="sv-SE" sz="3200" dirty="0">
              <a:solidFill>
                <a:schemeClr val="accent2"/>
              </a:solidFill>
            </a:endParaRPr>
          </a:p>
        </p:txBody>
      </p:sp>
      <p:sp>
        <p:nvSpPr>
          <p:cNvPr id="3" name="Platshållare för innehåll 2"/>
          <p:cNvSpPr>
            <a:spLocks noGrp="1"/>
          </p:cNvSpPr>
          <p:nvPr>
            <p:ph sz="half" idx="1"/>
          </p:nvPr>
        </p:nvSpPr>
        <p:spPr>
          <a:xfrm>
            <a:off x="457200" y="1600202"/>
            <a:ext cx="4038600" cy="3412974"/>
          </a:xfrm>
        </p:spPr>
        <p:txBody>
          <a:bodyPr>
            <a:normAutofit/>
          </a:bodyPr>
          <a:lstStyle/>
          <a:p>
            <a:pPr>
              <a:buFont typeface="Wingdings" pitchFamily="2" charset="2"/>
              <a:buChar char="§"/>
            </a:pPr>
            <a:r>
              <a:rPr lang="en-GB" dirty="0" smtClean="0"/>
              <a:t>Men and women, 16 years of age or older who: </a:t>
            </a:r>
          </a:p>
          <a:p>
            <a:pPr lvl="1">
              <a:buFont typeface="Wingdings" pitchFamily="2" charset="2"/>
              <a:buChar char="§"/>
            </a:pPr>
            <a:r>
              <a:rPr lang="en-GB" dirty="0"/>
              <a:t>have </a:t>
            </a:r>
            <a:r>
              <a:rPr lang="en-GB" dirty="0" smtClean="0"/>
              <a:t>dropped out of, </a:t>
            </a:r>
            <a:r>
              <a:rPr lang="en-GB" dirty="0"/>
              <a:t>or never </a:t>
            </a:r>
            <a:r>
              <a:rPr lang="en-GB" dirty="0" smtClean="0"/>
              <a:t>started secondary school</a:t>
            </a:r>
          </a:p>
          <a:p>
            <a:pPr lvl="1">
              <a:buFont typeface="Wingdings" pitchFamily="2" charset="2"/>
              <a:buChar char="§"/>
            </a:pPr>
            <a:r>
              <a:rPr lang="en-GB" dirty="0"/>
              <a:t>a</a:t>
            </a:r>
            <a:r>
              <a:rPr lang="en-GB" dirty="0" smtClean="0"/>
              <a:t>re within the training structures, but not active in secondary education. </a:t>
            </a:r>
          </a:p>
          <a:p>
            <a:pPr lvl="1">
              <a:buFont typeface="Wingdings" pitchFamily="2" charset="2"/>
              <a:buChar char="§"/>
            </a:pPr>
            <a:r>
              <a:rPr lang="en-GB" dirty="0" smtClean="0"/>
              <a:t>have high absence and are at great risk to drop out.</a:t>
            </a:r>
          </a:p>
          <a:p>
            <a:pPr marL="0" indent="0">
              <a:buNone/>
            </a:pPr>
            <a:endParaRPr lang="sv-SE" dirty="0"/>
          </a:p>
        </p:txBody>
      </p:sp>
      <p:pic>
        <p:nvPicPr>
          <p:cNvPr id="5" name="Platshållare för innehåll 4" descr="ppt_2.jpg"/>
          <p:cNvPicPr>
            <a:picLocks noGrp="1" noChangeAspect="1"/>
          </p:cNvPicPr>
          <p:nvPr>
            <p:ph sz="half" idx="2"/>
          </p:nvPr>
        </p:nvPicPr>
        <p:blipFill>
          <a:blip r:embed="rId2" cstate="print"/>
          <a:stretch>
            <a:fillRect/>
          </a:stretch>
        </p:blipFill>
        <p:spPr>
          <a:xfrm>
            <a:off x="5519004" y="1600200"/>
            <a:ext cx="2296991" cy="4071938"/>
          </a:xfrm>
          <a:prstGeom prst="rect">
            <a:avLst/>
          </a:prstGeom>
        </p:spPr>
      </p:pic>
      <p:pic>
        <p:nvPicPr>
          <p:cNvPr id="6" name="Bildobjekt 5" descr="EUflagga%20Socfond.jpg"/>
          <p:cNvPicPr>
            <a:picLocks noChangeAspect="1"/>
          </p:cNvPicPr>
          <p:nvPr/>
        </p:nvPicPr>
        <p:blipFill>
          <a:blip r:embed="rId3" cstate="print"/>
          <a:stretch>
            <a:fillRect/>
          </a:stretch>
        </p:blipFill>
        <p:spPr>
          <a:xfrm>
            <a:off x="251520" y="5949280"/>
            <a:ext cx="864096" cy="8051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z="3200" dirty="0" smtClean="0">
                <a:solidFill>
                  <a:schemeClr val="accent2"/>
                </a:solidFill>
              </a:rPr>
              <a:t>Main Goals</a:t>
            </a:r>
            <a:endParaRPr lang="sv-SE" sz="3200" dirty="0">
              <a:solidFill>
                <a:schemeClr val="accent2"/>
              </a:solidFill>
            </a:endParaRPr>
          </a:p>
        </p:txBody>
      </p:sp>
      <p:sp>
        <p:nvSpPr>
          <p:cNvPr id="5" name="Platshållare för innehåll 4"/>
          <p:cNvSpPr>
            <a:spLocks noGrp="1"/>
          </p:cNvSpPr>
          <p:nvPr>
            <p:ph sz="half" idx="1"/>
          </p:nvPr>
        </p:nvSpPr>
        <p:spPr>
          <a:xfrm>
            <a:off x="457200" y="1600202"/>
            <a:ext cx="4402832" cy="4071550"/>
          </a:xfrm>
        </p:spPr>
        <p:txBody>
          <a:bodyPr>
            <a:normAutofit fontScale="92500" lnSpcReduction="10000"/>
          </a:bodyPr>
          <a:lstStyle/>
          <a:p>
            <a:pPr marL="0" lvl="0" indent="0">
              <a:buNone/>
            </a:pPr>
            <a:r>
              <a:rPr lang="en-US" sz="2300" dirty="0" smtClean="0"/>
              <a:t>The goal for Plug In is to halve the number of students who doesn´t finish secondary school in 4 years. </a:t>
            </a:r>
          </a:p>
          <a:p>
            <a:pPr lvl="0">
              <a:buFont typeface="Wingdings" pitchFamily="2" charset="2"/>
              <a:buChar char="§"/>
            </a:pPr>
            <a:endParaRPr lang="en-US" dirty="0" smtClean="0"/>
          </a:p>
          <a:p>
            <a:pPr lvl="0">
              <a:buFont typeface="Wingdings" pitchFamily="2" charset="2"/>
              <a:buChar char="§"/>
            </a:pPr>
            <a:r>
              <a:rPr lang="en-US" dirty="0" smtClean="0"/>
              <a:t>To provide all in the target group, correct and effective actions at the right time</a:t>
            </a:r>
          </a:p>
          <a:p>
            <a:pPr lvl="0">
              <a:buFont typeface="Wingdings" pitchFamily="2" charset="2"/>
              <a:buChar char="§"/>
            </a:pPr>
            <a:r>
              <a:rPr lang="en-US" dirty="0" smtClean="0"/>
              <a:t>To increase knowledge of what measures that reduce the risk for students to drop out of school</a:t>
            </a:r>
          </a:p>
          <a:p>
            <a:pPr>
              <a:buFont typeface="Wingdings" pitchFamily="2" charset="2"/>
              <a:buChar char="§"/>
            </a:pPr>
            <a:r>
              <a:rPr lang="en-US" dirty="0" smtClean="0"/>
              <a:t>To create long-term effects and to communicate the results and experiences from the project so that all levels benefit and learn from it.</a:t>
            </a:r>
            <a:endParaRPr lang="en-US" dirty="0"/>
          </a:p>
        </p:txBody>
      </p:sp>
      <p:sp>
        <p:nvSpPr>
          <p:cNvPr id="8" name="Platshållare för innehåll 7"/>
          <p:cNvSpPr>
            <a:spLocks noGrp="1"/>
          </p:cNvSpPr>
          <p:nvPr>
            <p:ph sz="half" idx="2"/>
          </p:nvPr>
        </p:nvSpPr>
        <p:spPr>
          <a:xfrm>
            <a:off x="5220072" y="1600202"/>
            <a:ext cx="3466728" cy="4071549"/>
          </a:xfrm>
        </p:spPr>
        <p:txBody>
          <a:bodyPr>
            <a:normAutofit fontScale="92500" lnSpcReduction="10000"/>
          </a:bodyPr>
          <a:lstStyle/>
          <a:p>
            <a:endParaRPr lang="sv-SE" dirty="0"/>
          </a:p>
        </p:txBody>
      </p:sp>
      <p:pic>
        <p:nvPicPr>
          <p:cNvPr id="2051" name="Picture 3" descr="C:\Documents and Settings\lkli1\Lokala inställningar\Temporary Internet Files\Content.IE5\VRKTKN2W\MP900439451[1].jpg"/>
          <p:cNvPicPr>
            <a:picLocks noChangeAspect="1" noChangeArrowheads="1"/>
          </p:cNvPicPr>
          <p:nvPr/>
        </p:nvPicPr>
        <p:blipFill>
          <a:blip r:embed="rId2" cstate="print"/>
          <a:srcRect/>
          <a:stretch>
            <a:fillRect/>
          </a:stretch>
        </p:blipFill>
        <p:spPr bwMode="auto">
          <a:xfrm>
            <a:off x="5220072" y="1660873"/>
            <a:ext cx="2499843" cy="3744416"/>
          </a:xfrm>
          <a:prstGeom prst="rect">
            <a:avLst/>
          </a:prstGeom>
          <a:noFill/>
        </p:spPr>
      </p:pic>
      <p:pic>
        <p:nvPicPr>
          <p:cNvPr id="6" name="Bildobjekt 5" descr="EUflagga%20Socfond.jpg"/>
          <p:cNvPicPr>
            <a:picLocks noChangeAspect="1"/>
          </p:cNvPicPr>
          <p:nvPr/>
        </p:nvPicPr>
        <p:blipFill>
          <a:blip r:embed="rId3" cstate="print"/>
          <a:stretch>
            <a:fillRect/>
          </a:stretch>
        </p:blipFill>
        <p:spPr>
          <a:xfrm>
            <a:off x="251520" y="5949280"/>
            <a:ext cx="864096" cy="80510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Partners</a:t>
            </a:r>
            <a:endParaRPr lang="en-GB" dirty="0"/>
          </a:p>
        </p:txBody>
      </p:sp>
      <p:sp>
        <p:nvSpPr>
          <p:cNvPr id="5" name="Platshållare för innehåll 4"/>
          <p:cNvSpPr>
            <a:spLocks noGrp="1"/>
          </p:cNvSpPr>
          <p:nvPr>
            <p:ph idx="1"/>
          </p:nvPr>
        </p:nvSpPr>
        <p:spPr/>
        <p:txBody>
          <a:bodyPr/>
          <a:lstStyle/>
          <a:p>
            <a:pPr lvl="0">
              <a:buFont typeface="Wingdings" pitchFamily="2" charset="2"/>
              <a:buChar char="§"/>
            </a:pPr>
            <a:r>
              <a:rPr lang="en-GB" dirty="0" smtClean="0"/>
              <a:t>Swedish Association of Local Authorities and Regions (SALAR) </a:t>
            </a:r>
            <a:r>
              <a:rPr lang="en-GB" u="sng" dirty="0" smtClean="0">
                <a:hlinkClick r:id="rId2"/>
              </a:rPr>
              <a:t>www.skl.se</a:t>
            </a:r>
            <a:endParaRPr lang="en-GB" dirty="0" smtClean="0"/>
          </a:p>
          <a:p>
            <a:pPr>
              <a:buFont typeface="Wingdings" pitchFamily="2" charset="2"/>
              <a:buChar char="§"/>
            </a:pPr>
            <a:r>
              <a:rPr lang="en-US" dirty="0" smtClean="0"/>
              <a:t>Gothenburg Region Association of Local Authorities </a:t>
            </a:r>
            <a:r>
              <a:rPr lang="en-GB" dirty="0" smtClean="0"/>
              <a:t>(GR) </a:t>
            </a:r>
            <a:r>
              <a:rPr lang="en-GB" u="sng" dirty="0" smtClean="0">
                <a:hlinkClick r:id="rId3"/>
              </a:rPr>
              <a:t>www.grkom.se</a:t>
            </a:r>
            <a:endParaRPr lang="en-GB" dirty="0" smtClean="0"/>
          </a:p>
          <a:p>
            <a:pPr lvl="0">
              <a:buFont typeface="Wingdings" pitchFamily="2" charset="2"/>
              <a:buChar char="§"/>
            </a:pPr>
            <a:r>
              <a:rPr lang="sv-SE" dirty="0"/>
              <a:t>Regional Council of Jämtland </a:t>
            </a:r>
            <a:r>
              <a:rPr lang="en-GB" u="sng" dirty="0" smtClean="0">
                <a:hlinkClick r:id="rId4"/>
              </a:rPr>
              <a:t>www.regionjamtland.se</a:t>
            </a:r>
            <a:endParaRPr lang="en-GB" dirty="0" smtClean="0"/>
          </a:p>
          <a:p>
            <a:pPr lvl="0">
              <a:buFont typeface="Wingdings" pitchFamily="2" charset="2"/>
              <a:buChar char="§"/>
            </a:pPr>
            <a:r>
              <a:rPr lang="en-US" dirty="0"/>
              <a:t>The Regional Council in Kalmar County </a:t>
            </a:r>
            <a:r>
              <a:rPr lang="en-GB" u="sng" dirty="0" smtClean="0">
                <a:hlinkClick r:id="rId5"/>
              </a:rPr>
              <a:t>www.kalmar.regionforbund.se</a:t>
            </a:r>
            <a:r>
              <a:rPr lang="en-GB" dirty="0" smtClean="0"/>
              <a:t> </a:t>
            </a:r>
            <a:r>
              <a:rPr lang="en-GB" b="1" dirty="0" smtClean="0"/>
              <a:t>/ </a:t>
            </a:r>
            <a:r>
              <a:rPr lang="sv-SE" dirty="0" smtClean="0"/>
              <a:t>Region </a:t>
            </a:r>
            <a:r>
              <a:rPr lang="sv-SE" dirty="0"/>
              <a:t>of </a:t>
            </a:r>
            <a:r>
              <a:rPr lang="sv-SE" dirty="0" err="1"/>
              <a:t>southern</a:t>
            </a:r>
            <a:r>
              <a:rPr lang="sv-SE" dirty="0"/>
              <a:t> Småland </a:t>
            </a:r>
            <a:r>
              <a:rPr lang="en-GB" u="sng" dirty="0" smtClean="0">
                <a:hlinkClick r:id="rId6"/>
              </a:rPr>
              <a:t>www.rfss.se</a:t>
            </a:r>
            <a:r>
              <a:rPr lang="en-GB" dirty="0" smtClean="0"/>
              <a:t> </a:t>
            </a:r>
          </a:p>
          <a:p>
            <a:pPr lvl="0">
              <a:buFont typeface="Wingdings" pitchFamily="2" charset="2"/>
              <a:buChar char="§"/>
            </a:pPr>
            <a:r>
              <a:rPr lang="en-GB" dirty="0" smtClean="0"/>
              <a:t>Region </a:t>
            </a:r>
            <a:r>
              <a:rPr lang="en-GB" dirty="0"/>
              <a:t>C</a:t>
            </a:r>
            <a:r>
              <a:rPr lang="en-GB" dirty="0" smtClean="0"/>
              <a:t>ouncil of Västerbotten </a:t>
            </a:r>
            <a:r>
              <a:rPr lang="en-GB" u="sng" dirty="0" smtClean="0">
                <a:hlinkClick r:id="rId7"/>
              </a:rPr>
              <a:t>www.regionvasterbotten.se</a:t>
            </a:r>
            <a:endParaRPr lang="en-GB" dirty="0" smtClean="0"/>
          </a:p>
          <a:p>
            <a:pPr>
              <a:buFont typeface="Wingdings" pitchFamily="2" charset="2"/>
              <a:buChar char="§"/>
            </a:pPr>
            <a:r>
              <a:rPr lang="sv-SE" dirty="0"/>
              <a:t>East Sweden </a:t>
            </a:r>
            <a:r>
              <a:rPr lang="sv-SE" dirty="0" smtClean="0"/>
              <a:t>Region (</a:t>
            </a:r>
            <a:r>
              <a:rPr lang="en-GB" dirty="0" smtClean="0"/>
              <a:t>Östsam) </a:t>
            </a:r>
            <a:r>
              <a:rPr lang="en-GB" u="sng" dirty="0" smtClean="0">
                <a:hlinkClick r:id="rId8"/>
              </a:rPr>
              <a:t>www.ostsam.se</a:t>
            </a:r>
            <a:r>
              <a:rPr lang="en-GB" dirty="0" smtClean="0"/>
              <a:t> </a:t>
            </a:r>
          </a:p>
          <a:p>
            <a:pPr lvl="0">
              <a:buFont typeface="Wingdings" pitchFamily="2" charset="2"/>
              <a:buChar char="§"/>
            </a:pPr>
            <a:r>
              <a:rPr lang="en-GB" b="1" dirty="0" smtClean="0">
                <a:solidFill>
                  <a:srgbClr val="C00000"/>
                </a:solidFill>
              </a:rPr>
              <a:t>55 municipalities</a:t>
            </a:r>
          </a:p>
          <a:p>
            <a:pPr marL="0" indent="0">
              <a:buNone/>
            </a:pPr>
            <a:r>
              <a:rPr lang="en-GB" dirty="0" smtClean="0"/>
              <a:t/>
            </a:r>
            <a:br>
              <a:rPr lang="en-GB" dirty="0" smtClean="0"/>
            </a:br>
            <a:endParaRPr lang="sv-SE" dirty="0"/>
          </a:p>
        </p:txBody>
      </p:sp>
      <p:pic>
        <p:nvPicPr>
          <p:cNvPr id="6" name="Bildobjekt 5" descr="EUflagga%20Socfond.jpg"/>
          <p:cNvPicPr>
            <a:picLocks noChangeAspect="1"/>
          </p:cNvPicPr>
          <p:nvPr/>
        </p:nvPicPr>
        <p:blipFill>
          <a:blip r:embed="rId9" cstate="print"/>
          <a:stretch>
            <a:fillRect/>
          </a:stretch>
        </p:blipFill>
        <p:spPr>
          <a:xfrm>
            <a:off x="251520" y="5949280"/>
            <a:ext cx="864096" cy="8051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404664"/>
            <a:ext cx="5544616" cy="868958"/>
          </a:xfrm>
        </p:spPr>
        <p:txBody>
          <a:bodyPr/>
          <a:lstStyle/>
          <a:p>
            <a:r>
              <a:rPr lang="en-US" dirty="0" smtClean="0"/>
              <a:t>Today's current situation</a:t>
            </a:r>
            <a:endParaRPr lang="en-US"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xmlns="" val="2522728760"/>
              </p:ext>
            </p:extLst>
          </p:nvPr>
        </p:nvGraphicFramePr>
        <p:xfrm>
          <a:off x="539552" y="1412776"/>
          <a:ext cx="5760640" cy="276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3528" y="6003067"/>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09768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260648"/>
            <a:ext cx="5616624" cy="706090"/>
          </a:xfrm>
        </p:spPr>
        <p:txBody>
          <a:bodyPr/>
          <a:lstStyle/>
          <a:p>
            <a:r>
              <a:rPr lang="sv-SE" dirty="0" smtClean="0"/>
              <a:t>Workshops - examples</a:t>
            </a:r>
            <a:endParaRPr lang="sv-SE" dirty="0"/>
          </a:p>
        </p:txBody>
      </p:sp>
      <p:sp>
        <p:nvSpPr>
          <p:cNvPr id="3" name="Platshållare för innehåll 2"/>
          <p:cNvSpPr>
            <a:spLocks noGrp="1"/>
          </p:cNvSpPr>
          <p:nvPr>
            <p:ph idx="1"/>
          </p:nvPr>
        </p:nvSpPr>
        <p:spPr>
          <a:xfrm>
            <a:off x="179512" y="1340768"/>
            <a:ext cx="8229600" cy="4464496"/>
          </a:xfrm>
        </p:spPr>
        <p:txBody>
          <a:bodyPr/>
          <a:lstStyle/>
          <a:p>
            <a:r>
              <a:rPr lang="en-US" dirty="0" smtClean="0"/>
              <a:t>Cooperate with elementary </a:t>
            </a:r>
            <a:r>
              <a:rPr lang="en-US" dirty="0"/>
              <a:t>school - early intervention</a:t>
            </a:r>
            <a:endParaRPr lang="en-US" dirty="0" smtClean="0"/>
          </a:p>
          <a:p>
            <a:r>
              <a:rPr lang="en-US" dirty="0" smtClean="0"/>
              <a:t>Efforts </a:t>
            </a:r>
            <a:r>
              <a:rPr lang="en-US" dirty="0"/>
              <a:t>for </a:t>
            </a:r>
            <a:r>
              <a:rPr lang="en-US" dirty="0" smtClean="0"/>
              <a:t>health </a:t>
            </a:r>
            <a:r>
              <a:rPr lang="en-US" dirty="0"/>
              <a:t>and </a:t>
            </a:r>
            <a:r>
              <a:rPr lang="en-US" dirty="0" smtClean="0"/>
              <a:t>well being</a:t>
            </a:r>
            <a:endParaRPr lang="en-US" dirty="0"/>
          </a:p>
          <a:p>
            <a:r>
              <a:rPr lang="en-US" dirty="0"/>
              <a:t>Exchange of experience /</a:t>
            </a:r>
            <a:r>
              <a:rPr lang="en-US" dirty="0" smtClean="0"/>
              <a:t>skills</a:t>
            </a:r>
          </a:p>
          <a:p>
            <a:r>
              <a:rPr lang="en-US" dirty="0"/>
              <a:t>Mentoring / </a:t>
            </a:r>
            <a:r>
              <a:rPr lang="en-US" dirty="0" smtClean="0"/>
              <a:t>coaching</a:t>
            </a:r>
          </a:p>
          <a:p>
            <a:r>
              <a:rPr lang="en-US" dirty="0"/>
              <a:t>Flexible training </a:t>
            </a:r>
            <a:r>
              <a:rPr lang="en-US" dirty="0" smtClean="0"/>
              <a:t>structures</a:t>
            </a:r>
          </a:p>
          <a:p>
            <a:r>
              <a:rPr lang="en-US" dirty="0" smtClean="0"/>
              <a:t>Efforts </a:t>
            </a:r>
            <a:r>
              <a:rPr lang="en-US" dirty="0"/>
              <a:t>for those who have dropped out of secondary </a:t>
            </a:r>
            <a:r>
              <a:rPr lang="en-US" dirty="0" smtClean="0"/>
              <a:t>school</a:t>
            </a:r>
          </a:p>
          <a:p>
            <a:r>
              <a:rPr lang="en-US" dirty="0" smtClean="0"/>
              <a:t>Cooperation </a:t>
            </a:r>
            <a:r>
              <a:rPr lang="en-US" dirty="0"/>
              <a:t>with other </a:t>
            </a:r>
            <a:r>
              <a:rPr lang="en-US" dirty="0" smtClean="0"/>
              <a:t>actors and business sector</a:t>
            </a:r>
          </a:p>
          <a:p>
            <a:r>
              <a:rPr lang="en-US" dirty="0" smtClean="0"/>
              <a:t>Develop better validation methods</a:t>
            </a:r>
          </a:p>
          <a:p>
            <a:r>
              <a:rPr lang="en-US" dirty="0" smtClean="0"/>
              <a:t>Better statistics</a:t>
            </a:r>
          </a:p>
          <a:p>
            <a:r>
              <a:rPr lang="en-US" dirty="0" smtClean="0"/>
              <a:t>Among others……</a:t>
            </a:r>
            <a:endParaRPr lang="en-US" dirty="0"/>
          </a:p>
          <a:p>
            <a:pPr marL="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sv-SE"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5949280"/>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7640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p:cNvGraphicFramePr>
            <a:graphicFrameLocks noChangeAspect="1"/>
          </p:cNvGraphicFramePr>
          <p:nvPr>
            <p:extLst>
              <p:ext uri="{D42A27DB-BD31-4B8C-83A1-F6EECF244321}">
                <p14:modId xmlns:p14="http://schemas.microsoft.com/office/powerpoint/2010/main" xmlns="" val="3587389429"/>
              </p:ext>
            </p:extLst>
          </p:nvPr>
        </p:nvGraphicFramePr>
        <p:xfrm>
          <a:off x="247650" y="619125"/>
          <a:ext cx="8162925" cy="5276850"/>
        </p:xfrm>
        <a:graphic>
          <a:graphicData uri="http://schemas.openxmlformats.org/presentationml/2006/ole">
            <p:oleObj spid="_x0000_s1063" name="Dokument" r:id="rId4" imgW="8170239" imgH="5279977" progId="Word.Document.12">
              <p:embed/>
            </p:oleObj>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xmlns="" val="2557028485"/>
              </p:ext>
            </p:extLst>
          </p:nvPr>
        </p:nvGraphicFramePr>
        <p:xfrm>
          <a:off x="257175" y="548680"/>
          <a:ext cx="8886825" cy="5219700"/>
        </p:xfrm>
        <a:graphic>
          <a:graphicData uri="http://schemas.openxmlformats.org/presentationml/2006/ole">
            <p:oleObj spid="_x0000_s1064" name="Dokument" r:id="rId5" imgW="8886453" imgH="5220288" progId="Word.Document.12">
              <p:embed/>
            </p:oleObj>
          </a:graphicData>
        </a:graphic>
      </p:graphicFrame>
      <p:pic>
        <p:nvPicPr>
          <p:cNvPr id="1048" name="Picture 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5949280"/>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6183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Plug In is included in both a national and international context </a:t>
            </a:r>
            <a:endParaRPr lang="sv-SE" dirty="0"/>
          </a:p>
        </p:txBody>
      </p:sp>
      <p:sp>
        <p:nvSpPr>
          <p:cNvPr id="3" name="Platshållare för innehåll 2"/>
          <p:cNvSpPr>
            <a:spLocks noGrp="1"/>
          </p:cNvSpPr>
          <p:nvPr>
            <p:ph idx="1"/>
          </p:nvPr>
        </p:nvSpPr>
        <p:spPr>
          <a:xfrm>
            <a:off x="457200" y="1600201"/>
            <a:ext cx="8229600" cy="1252735"/>
          </a:xfrm>
        </p:spPr>
        <p:txBody>
          <a:bodyPr/>
          <a:lstStyle/>
          <a:p>
            <a:pPr marL="0" indent="0">
              <a:buNone/>
            </a:pPr>
            <a:r>
              <a:rPr lang="en-US" dirty="0" smtClean="0"/>
              <a:t>ESF requires international cooperation in all drop-out projects</a:t>
            </a:r>
          </a:p>
          <a:p>
            <a:endParaRPr lang="en-US" dirty="0" smtClean="0"/>
          </a:p>
          <a:p>
            <a:r>
              <a:rPr lang="en-US" dirty="0" smtClean="0"/>
              <a:t>Baltic Sea Region</a:t>
            </a:r>
          </a:p>
          <a:p>
            <a:pPr lvl="1"/>
            <a:r>
              <a:rPr lang="en-US" dirty="0" smtClean="0"/>
              <a:t>Perhaps  a Flag Ship project</a:t>
            </a:r>
          </a:p>
          <a:p>
            <a:pPr lvl="1"/>
            <a:r>
              <a:rPr lang="en-US" dirty="0" smtClean="0"/>
              <a:t>Germany, Finland, Estonia, </a:t>
            </a:r>
            <a:r>
              <a:rPr lang="en-US" dirty="0" err="1" smtClean="0"/>
              <a:t>Polen</a:t>
            </a:r>
            <a:r>
              <a:rPr lang="en-US" dirty="0" smtClean="0"/>
              <a:t>…. </a:t>
            </a:r>
          </a:p>
          <a:p>
            <a:pPr lvl="1"/>
            <a:endParaRPr lang="en-US" dirty="0" smtClean="0"/>
          </a:p>
          <a:p>
            <a:r>
              <a:rPr lang="en-US" dirty="0" smtClean="0"/>
              <a:t>OECD</a:t>
            </a:r>
          </a:p>
          <a:p>
            <a:pPr lvl="1"/>
            <a:r>
              <a:rPr lang="en-US" dirty="0" smtClean="0"/>
              <a:t>Perform case studies, network and organizes conferences	</a:t>
            </a:r>
            <a:br>
              <a:rPr lang="en-US" dirty="0" smtClean="0"/>
            </a:br>
            <a:r>
              <a:rPr lang="en-US" dirty="0" smtClean="0"/>
              <a:t/>
            </a:r>
            <a:br>
              <a:rPr lang="en-US" dirty="0" smtClean="0"/>
            </a:b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6050466"/>
            <a:ext cx="865187" cy="80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695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smtClean="0"/>
              <a:t>Thank you!</a:t>
            </a:r>
            <a:endParaRPr lang="en-US" dirty="0"/>
          </a:p>
        </p:txBody>
      </p:sp>
      <p:sp>
        <p:nvSpPr>
          <p:cNvPr id="3" name="Underrubrik 2"/>
          <p:cNvSpPr>
            <a:spLocks noGrp="1"/>
          </p:cNvSpPr>
          <p:nvPr>
            <p:ph type="subTitle" idx="1"/>
          </p:nvPr>
        </p:nvSpPr>
        <p:spPr/>
        <p:txBody>
          <a:bodyPr>
            <a:normAutofit lnSpcReduction="10000"/>
          </a:bodyPr>
          <a:lstStyle/>
          <a:p>
            <a:r>
              <a:rPr lang="sv-SE" dirty="0" smtClean="0"/>
              <a:t>Leif Klingensjö</a:t>
            </a:r>
          </a:p>
          <a:p>
            <a:r>
              <a:rPr lang="sv-SE" u="sng" dirty="0">
                <a:solidFill>
                  <a:srgbClr val="002060"/>
                </a:solidFill>
              </a:rPr>
              <a:t>l</a:t>
            </a:r>
            <a:r>
              <a:rPr lang="sv-SE" u="sng" dirty="0" smtClean="0">
                <a:solidFill>
                  <a:srgbClr val="002060"/>
                </a:solidFill>
              </a:rPr>
              <a:t>eif.klingensjo@skl.se</a:t>
            </a:r>
          </a:p>
          <a:p>
            <a:r>
              <a:rPr lang="sv-SE" dirty="0" smtClean="0"/>
              <a:t>Birger Eriksson</a:t>
            </a:r>
          </a:p>
          <a:p>
            <a:r>
              <a:rPr lang="sv-SE" u="sng" dirty="0" smtClean="0">
                <a:solidFill>
                  <a:srgbClr val="002060"/>
                </a:solidFill>
              </a:rPr>
              <a:t>birger.eriksson@verksamhetslyftet.se</a:t>
            </a:r>
          </a:p>
          <a:p>
            <a:endParaRPr lang="sv-SE" dirty="0"/>
          </a:p>
        </p:txBody>
      </p:sp>
    </p:spTree>
    <p:extLst>
      <p:ext uri="{BB962C8B-B14F-4D97-AF65-F5344CB8AC3E}">
        <p14:creationId xmlns:p14="http://schemas.microsoft.com/office/powerpoint/2010/main" xmlns="" val="491038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Swedish Associations of </a:t>
            </a:r>
            <a:r>
              <a:rPr lang="en-GB" dirty="0" smtClean="0"/>
              <a:t>Local</a:t>
            </a:r>
            <a:r>
              <a:rPr lang="sv-SE" dirty="0" smtClean="0"/>
              <a:t> Authorities and Regions (SALAR)</a:t>
            </a:r>
            <a:endParaRPr lang="sv-SE" dirty="0"/>
          </a:p>
        </p:txBody>
      </p:sp>
      <p:sp>
        <p:nvSpPr>
          <p:cNvPr id="3" name="Platshållare för innehåll 2"/>
          <p:cNvSpPr>
            <a:spLocks noGrp="1"/>
          </p:cNvSpPr>
          <p:nvPr>
            <p:ph idx="1"/>
          </p:nvPr>
        </p:nvSpPr>
        <p:spPr>
          <a:xfrm>
            <a:off x="481053" y="2044480"/>
            <a:ext cx="4162955" cy="3099032"/>
          </a:xfrm>
        </p:spPr>
        <p:txBody>
          <a:bodyPr>
            <a:normAutofit/>
          </a:bodyPr>
          <a:lstStyle/>
          <a:p>
            <a:pPr>
              <a:buFont typeface="Wingdings" pitchFamily="2" charset="2"/>
              <a:buChar char="§"/>
            </a:pPr>
            <a:r>
              <a:rPr lang="sv-SE" sz="1900" dirty="0" err="1" smtClean="0"/>
              <a:t>We</a:t>
            </a:r>
            <a:r>
              <a:rPr lang="sv-SE" sz="1900" dirty="0" smtClean="0"/>
              <a:t> </a:t>
            </a:r>
            <a:r>
              <a:rPr lang="sv-SE" sz="1900" dirty="0" err="1" smtClean="0"/>
              <a:t>are</a:t>
            </a:r>
            <a:r>
              <a:rPr lang="sv-SE" sz="1900" dirty="0" smtClean="0"/>
              <a:t> an employer’s organisation, and defend </a:t>
            </a:r>
            <a:br>
              <a:rPr lang="sv-SE" sz="1900" dirty="0" smtClean="0"/>
            </a:br>
            <a:r>
              <a:rPr lang="sv-SE" sz="1900" dirty="0" smtClean="0"/>
              <a:t>and promote the </a:t>
            </a:r>
            <a:r>
              <a:rPr lang="en-GB" sz="1900" dirty="0" smtClean="0"/>
              <a:t>interests of </a:t>
            </a:r>
            <a:br>
              <a:rPr lang="en-GB" sz="1900" dirty="0" smtClean="0"/>
            </a:br>
            <a:r>
              <a:rPr lang="en-GB" sz="1900" dirty="0" smtClean="0"/>
              <a:t>our members. </a:t>
            </a:r>
          </a:p>
          <a:p>
            <a:pPr>
              <a:buFont typeface="Wingdings" pitchFamily="2" charset="2"/>
              <a:buChar char="§"/>
            </a:pPr>
            <a:endParaRPr lang="en-GB" sz="1900" dirty="0" smtClean="0"/>
          </a:p>
        </p:txBody>
      </p:sp>
      <p:pic>
        <p:nvPicPr>
          <p:cNvPr id="5" name="Bildobjekt 4" descr="SKL 150.jpg"/>
          <p:cNvPicPr>
            <a:picLocks noChangeAspect="1"/>
          </p:cNvPicPr>
          <p:nvPr/>
        </p:nvPicPr>
        <p:blipFill>
          <a:blip r:embed="rId2" cstate="print"/>
          <a:stretch>
            <a:fillRect/>
          </a:stretch>
        </p:blipFill>
        <p:spPr>
          <a:xfrm>
            <a:off x="4829670" y="1909763"/>
            <a:ext cx="4126992" cy="3462528"/>
          </a:xfrm>
          <a:prstGeom prst="roundRect">
            <a:avLst>
              <a:gd name="adj" fmla="val 6333"/>
            </a:avLst>
          </a:prstGeom>
          <a:effectLst>
            <a:outerShdw blurRad="76200" dist="50800" dir="2700000" algn="tl" rotWithShape="0">
              <a:prstClr val="black">
                <a:alpha val="40000"/>
              </a:prstClr>
            </a:outerShdw>
          </a:effec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5949280"/>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pPr eaLnBrk="1" hangingPunct="1"/>
            <a:r>
              <a:rPr lang="sv-SE" dirty="0" smtClean="0"/>
              <a:t>Our </a:t>
            </a:r>
            <a:r>
              <a:rPr lang="sv-SE" dirty="0" err="1" smtClean="0"/>
              <a:t>members</a:t>
            </a:r>
            <a:endParaRPr lang="sv-SE" dirty="0" smtClean="0"/>
          </a:p>
        </p:txBody>
      </p:sp>
      <p:sp>
        <p:nvSpPr>
          <p:cNvPr id="3075" name="Platshållare för innehåll 2"/>
          <p:cNvSpPr>
            <a:spLocks noGrp="1"/>
          </p:cNvSpPr>
          <p:nvPr>
            <p:ph sz="half" idx="1"/>
          </p:nvPr>
        </p:nvSpPr>
        <p:spPr>
          <a:xfrm>
            <a:off x="4874078" y="1905917"/>
            <a:ext cx="4038600" cy="4071938"/>
          </a:xfrm>
        </p:spPr>
        <p:txBody>
          <a:bodyPr>
            <a:normAutofit/>
          </a:bodyPr>
          <a:lstStyle/>
          <a:p>
            <a:pPr eaLnBrk="1" hangingPunct="1">
              <a:spcBef>
                <a:spcPts val="456"/>
              </a:spcBef>
              <a:buNone/>
            </a:pPr>
            <a:r>
              <a:rPr lang="en-GB" sz="1900" dirty="0" smtClean="0"/>
              <a:t>SALAR represents Sweden’s: </a:t>
            </a:r>
          </a:p>
          <a:p>
            <a:pPr eaLnBrk="1" hangingPunct="1">
              <a:spcBef>
                <a:spcPts val="456"/>
              </a:spcBef>
              <a:buFont typeface="Wingdings" pitchFamily="2" charset="2"/>
              <a:buChar char="§"/>
            </a:pPr>
            <a:r>
              <a:rPr lang="en-GB" sz="1900" dirty="0" smtClean="0"/>
              <a:t>290 municipalities </a:t>
            </a:r>
          </a:p>
          <a:p>
            <a:pPr eaLnBrk="1" hangingPunct="1">
              <a:spcBef>
                <a:spcPts val="456"/>
              </a:spcBef>
              <a:buFont typeface="Wingdings" pitchFamily="2" charset="2"/>
              <a:buChar char="§"/>
            </a:pPr>
            <a:r>
              <a:rPr lang="en-GB" sz="1900" dirty="0" smtClean="0"/>
              <a:t>20 county councils/regions</a:t>
            </a:r>
          </a:p>
        </p:txBody>
      </p:sp>
      <p:pic>
        <p:nvPicPr>
          <p:cNvPr id="406" name="Bildobjekt 405" descr="kartor kommuner var.png"/>
          <p:cNvPicPr>
            <a:picLocks noChangeAspect="1"/>
          </p:cNvPicPr>
          <p:nvPr/>
        </p:nvPicPr>
        <p:blipFill>
          <a:blip r:embed="rId3" cstate="print"/>
          <a:stretch>
            <a:fillRect/>
          </a:stretch>
        </p:blipFill>
        <p:spPr>
          <a:xfrm>
            <a:off x="992645" y="1584031"/>
            <a:ext cx="1617990" cy="4075636"/>
          </a:xfrm>
          <a:prstGeom prst="rect">
            <a:avLst/>
          </a:prstGeom>
          <a:effectLst>
            <a:outerShdw blurRad="50800" dist="38100" dir="2700000" algn="tl" rotWithShape="0">
              <a:prstClr val="black">
                <a:alpha val="40000"/>
              </a:prstClr>
            </a:outerShdw>
          </a:effectLst>
        </p:spPr>
      </p:pic>
      <p:pic>
        <p:nvPicPr>
          <p:cNvPr id="407" name="Bildobjekt 406" descr="kartor landsting var.png"/>
          <p:cNvPicPr>
            <a:picLocks noChangeAspect="1"/>
          </p:cNvPicPr>
          <p:nvPr/>
        </p:nvPicPr>
        <p:blipFill>
          <a:blip r:embed="rId4" cstate="print"/>
          <a:stretch>
            <a:fillRect/>
          </a:stretch>
        </p:blipFill>
        <p:spPr>
          <a:xfrm>
            <a:off x="2705682" y="1590261"/>
            <a:ext cx="1731201" cy="4113372"/>
          </a:xfrm>
          <a:prstGeom prst="rect">
            <a:avLst/>
          </a:prstGeom>
          <a:effectLst>
            <a:outerShdw blurRad="50800" dist="38100" dir="2700000" algn="tl" rotWithShape="0">
              <a:prstClr val="black">
                <a:alpha val="40000"/>
              </a:prstClr>
            </a:outerShdw>
          </a:effec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5949280"/>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Priority</a:t>
            </a:r>
            <a:r>
              <a:rPr lang="sv-SE" dirty="0" smtClean="0"/>
              <a:t> </a:t>
            </a:r>
            <a:r>
              <a:rPr lang="sv-SE" dirty="0" err="1" smtClean="0"/>
              <a:t>issues</a:t>
            </a:r>
            <a:r>
              <a:rPr lang="sv-SE" dirty="0" smtClean="0"/>
              <a:t> 2012</a:t>
            </a:r>
            <a:endParaRPr lang="sv-SE" dirty="0"/>
          </a:p>
        </p:txBody>
      </p:sp>
      <p:sp>
        <p:nvSpPr>
          <p:cNvPr id="3" name="Platshållare för innehåll 2"/>
          <p:cNvSpPr>
            <a:spLocks noGrp="1"/>
          </p:cNvSpPr>
          <p:nvPr>
            <p:ph idx="1"/>
          </p:nvPr>
        </p:nvSpPr>
        <p:spPr>
          <a:xfrm>
            <a:off x="457200" y="1571612"/>
            <a:ext cx="6686568" cy="4143404"/>
          </a:xfrm>
        </p:spPr>
        <p:txBody>
          <a:bodyPr>
            <a:normAutofit/>
          </a:bodyPr>
          <a:lstStyle/>
          <a:p>
            <a:pPr>
              <a:spcBef>
                <a:spcPts val="600"/>
              </a:spcBef>
              <a:buFont typeface="Wingdings" pitchFamily="2" charset="2"/>
              <a:buChar char="§"/>
            </a:pPr>
            <a:r>
              <a:rPr lang="en-GB" sz="1600" b="1" dirty="0" smtClean="0"/>
              <a:t>Better results in schools</a:t>
            </a:r>
          </a:p>
          <a:p>
            <a:pPr>
              <a:spcBef>
                <a:spcPts val="600"/>
              </a:spcBef>
              <a:buFont typeface="Wingdings" pitchFamily="2" charset="2"/>
              <a:buChar char="§"/>
            </a:pPr>
            <a:r>
              <a:rPr lang="en-GB" sz="1600" b="1" dirty="0" smtClean="0"/>
              <a:t>Better support for vulnerable children</a:t>
            </a:r>
          </a:p>
          <a:p>
            <a:pPr>
              <a:spcBef>
                <a:spcPts val="600"/>
              </a:spcBef>
              <a:buFont typeface="Wingdings" pitchFamily="2" charset="2"/>
              <a:buChar char="§"/>
            </a:pPr>
            <a:r>
              <a:rPr lang="en-GB" sz="1600" b="1" dirty="0" smtClean="0"/>
              <a:t>Jobs for young people</a:t>
            </a:r>
          </a:p>
          <a:p>
            <a:pPr>
              <a:spcBef>
                <a:spcPts val="600"/>
              </a:spcBef>
              <a:buFont typeface="Wingdings" pitchFamily="2" charset="2"/>
              <a:buChar char="§"/>
            </a:pPr>
            <a:r>
              <a:rPr lang="en-GB" sz="1600" dirty="0" smtClean="0"/>
              <a:t>Better life for sick </a:t>
            </a:r>
            <a:r>
              <a:rPr lang="en-GB" sz="1600" dirty="0" err="1" smtClean="0"/>
              <a:t>eldery</a:t>
            </a:r>
            <a:r>
              <a:rPr lang="en-GB" sz="1600" dirty="0" smtClean="0"/>
              <a:t> people</a:t>
            </a:r>
          </a:p>
          <a:p>
            <a:pPr>
              <a:spcBef>
                <a:spcPts val="600"/>
              </a:spcBef>
              <a:buFont typeface="Wingdings" pitchFamily="2" charset="2"/>
              <a:buChar char="§"/>
            </a:pPr>
            <a:r>
              <a:rPr lang="en-GB" sz="1600" dirty="0" smtClean="0"/>
              <a:t>Equality in welfare services</a:t>
            </a:r>
          </a:p>
          <a:p>
            <a:pPr>
              <a:spcBef>
                <a:spcPts val="600"/>
              </a:spcBef>
              <a:buFont typeface="Wingdings" pitchFamily="2" charset="2"/>
              <a:buChar char="§"/>
            </a:pPr>
            <a:r>
              <a:rPr lang="en-GB" sz="1600" dirty="0" smtClean="0"/>
              <a:t>Reduce patient harm</a:t>
            </a:r>
          </a:p>
          <a:p>
            <a:pPr>
              <a:spcBef>
                <a:spcPts val="600"/>
              </a:spcBef>
              <a:buFont typeface="Wingdings" pitchFamily="2" charset="2"/>
              <a:buChar char="§"/>
            </a:pPr>
            <a:r>
              <a:rPr lang="en-GB" sz="1600" dirty="0" smtClean="0"/>
              <a:t>Higher ambition in climate issues</a:t>
            </a:r>
          </a:p>
          <a:p>
            <a:pPr lvl="0" eaLnBrk="1" fontAlgn="auto" hangingPunct="1">
              <a:spcBef>
                <a:spcPts val="600"/>
              </a:spcBef>
              <a:spcAft>
                <a:spcPts val="0"/>
              </a:spcAft>
              <a:buFont typeface="Wingdings" pitchFamily="2" charset="2"/>
              <a:buChar char="§"/>
              <a:defRPr/>
            </a:pPr>
            <a:r>
              <a:rPr lang="en-GB" sz="1600" dirty="0" smtClean="0"/>
              <a:t>Strengthen public transport in social planning</a:t>
            </a:r>
          </a:p>
          <a:p>
            <a:pPr lvl="0" eaLnBrk="1" fontAlgn="auto" hangingPunct="1">
              <a:spcBef>
                <a:spcPts val="600"/>
              </a:spcBef>
              <a:spcAft>
                <a:spcPts val="0"/>
              </a:spcAft>
              <a:buFont typeface="Wingdings" pitchFamily="2" charset="2"/>
              <a:buChar char="§"/>
              <a:defRPr/>
            </a:pPr>
            <a:r>
              <a:rPr lang="en-GB" sz="1600" dirty="0" smtClean="0"/>
              <a:t>Sweden´s most important job</a:t>
            </a:r>
          </a:p>
          <a:p>
            <a:pPr lvl="0" eaLnBrk="1" fontAlgn="auto" hangingPunct="1">
              <a:spcBef>
                <a:spcPts val="600"/>
              </a:spcBef>
              <a:spcAft>
                <a:spcPts val="0"/>
              </a:spcAft>
              <a:buFont typeface="Wingdings" pitchFamily="2" charset="2"/>
              <a:buChar char="§"/>
              <a:defRPr/>
            </a:pPr>
            <a:r>
              <a:rPr lang="en-GB" sz="1600" dirty="0" smtClean="0"/>
              <a:t>Simpler </a:t>
            </a:r>
            <a:r>
              <a:rPr lang="en-GB" sz="1600" dirty="0" err="1" smtClean="0"/>
              <a:t>eSociety</a:t>
            </a:r>
            <a:endParaRPr lang="en-GB" sz="1600" dirty="0" smtClean="0"/>
          </a:p>
          <a:p>
            <a:pPr lvl="0" eaLnBrk="1" fontAlgn="auto" hangingPunct="1">
              <a:spcBef>
                <a:spcPts val="600"/>
              </a:spcBef>
              <a:spcAft>
                <a:spcPts val="0"/>
              </a:spcAft>
              <a:buFont typeface="Wingdings" pitchFamily="2" charset="2"/>
              <a:buChar char="§"/>
              <a:defRPr/>
            </a:pPr>
            <a:r>
              <a:rPr lang="en-GB" sz="1600" dirty="0" smtClean="0"/>
              <a:t>Clearer mandate and </a:t>
            </a:r>
            <a:r>
              <a:rPr lang="en-GB" sz="1600" dirty="0" err="1" smtClean="0"/>
              <a:t>cooperations</a:t>
            </a:r>
            <a:r>
              <a:rPr lang="en-GB" sz="1600" dirty="0" smtClean="0"/>
              <a:t> between </a:t>
            </a:r>
            <a:r>
              <a:rPr lang="en-GB" sz="1600" dirty="0" err="1" smtClean="0"/>
              <a:t>politicans</a:t>
            </a:r>
            <a:r>
              <a:rPr lang="en-GB" sz="1600" dirty="0" smtClean="0"/>
              <a:t> and officials</a:t>
            </a:r>
          </a:p>
          <a:p>
            <a:pPr lvl="0" eaLnBrk="1" fontAlgn="auto" hangingPunct="1">
              <a:spcBef>
                <a:spcPts val="600"/>
              </a:spcBef>
              <a:spcAft>
                <a:spcPts val="0"/>
              </a:spcAft>
              <a:buFont typeface="Wingdings" pitchFamily="2" charset="2"/>
              <a:buChar char="§"/>
              <a:defRPr/>
            </a:pPr>
            <a:r>
              <a:rPr lang="en-GB" sz="1600" dirty="0" smtClean="0"/>
              <a:t>Improved systems for ordering, procurement and monitoring.</a:t>
            </a:r>
          </a:p>
          <a:p>
            <a:pPr>
              <a:spcBef>
                <a:spcPts val="600"/>
              </a:spcBef>
            </a:pPr>
            <a:endParaRPr lang="sv-SE" sz="1600" dirty="0" smtClean="0"/>
          </a:p>
        </p:txBody>
      </p:sp>
      <p:sp>
        <p:nvSpPr>
          <p:cNvPr id="4" name="Platshållare för innehåll 2"/>
          <p:cNvSpPr txBox="1">
            <a:spLocks/>
          </p:cNvSpPr>
          <p:nvPr/>
        </p:nvSpPr>
        <p:spPr>
          <a:xfrm>
            <a:off x="4464660" y="2020644"/>
            <a:ext cx="4408996" cy="31158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600"/>
              </a:spcBef>
              <a:spcAft>
                <a:spcPts val="0"/>
              </a:spcAft>
              <a:buClrTx/>
              <a:buSzTx/>
              <a:buFont typeface="Verdana" pitchFamily="34" charset="0"/>
              <a:buChar char="-"/>
              <a:tabLst/>
              <a:defRPr/>
            </a:pPr>
            <a:endParaRPr kumimoji="0" lang="sv-SE"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pic>
        <p:nvPicPr>
          <p:cNvPr id="6" name="Bildobjekt 5" descr="collage_klar.jpg"/>
          <p:cNvPicPr>
            <a:picLocks noChangeAspect="1"/>
          </p:cNvPicPr>
          <p:nvPr/>
        </p:nvPicPr>
        <p:blipFill>
          <a:blip r:embed="rId2" cstate="print"/>
          <a:stretch>
            <a:fillRect/>
          </a:stretch>
        </p:blipFill>
        <p:spPr>
          <a:xfrm>
            <a:off x="7215206" y="0"/>
            <a:ext cx="1928794" cy="5909296"/>
          </a:xfrm>
          <a:prstGeom prst="rect">
            <a:avLst/>
          </a:prstGeom>
        </p:spPr>
      </p:pic>
      <p:grpSp>
        <p:nvGrpSpPr>
          <p:cNvPr id="7" name="Grupp 6"/>
          <p:cNvGrpSpPr/>
          <p:nvPr/>
        </p:nvGrpSpPr>
        <p:grpSpPr>
          <a:xfrm>
            <a:off x="-7951" y="5619370"/>
            <a:ext cx="9162000" cy="1238630"/>
            <a:chOff x="-7951" y="5619370"/>
            <a:chExt cx="9162000" cy="1238630"/>
          </a:xfrm>
        </p:grpSpPr>
        <p:pic>
          <p:nvPicPr>
            <p:cNvPr id="8" name="Bildobjekt 7" descr="frilagd bakgrund150ENG.png"/>
            <p:cNvPicPr>
              <a:picLocks/>
            </p:cNvPicPr>
            <p:nvPr/>
          </p:nvPicPr>
          <p:blipFill>
            <a:blip r:embed="rId3" cstate="print"/>
            <a:stretch>
              <a:fillRect/>
            </a:stretch>
          </p:blipFill>
          <p:spPr>
            <a:xfrm>
              <a:off x="-7951" y="5619370"/>
              <a:ext cx="9162000" cy="1238630"/>
            </a:xfrm>
            <a:prstGeom prst="rect">
              <a:avLst/>
            </a:prstGeom>
          </p:spPr>
        </p:pic>
        <p:pic>
          <p:nvPicPr>
            <p:cNvPr id="9" name="Picture 6" descr="Blå En.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000875" y="6008688"/>
              <a:ext cx="2143125" cy="849312"/>
            </a:xfrm>
            <a:prstGeom prst="rect">
              <a:avLst/>
            </a:prstGeom>
            <a:noFill/>
            <a:ln w="9525">
              <a:noFill/>
              <a:miter lim="800000"/>
              <a:headEnd/>
              <a:tailEnd/>
            </a:ln>
          </p:spPr>
        </p:pic>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5914852"/>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Plug In</a:t>
            </a:r>
            <a:endParaRPr lang="sv-SE" dirty="0"/>
          </a:p>
        </p:txBody>
      </p:sp>
      <p:sp>
        <p:nvSpPr>
          <p:cNvPr id="3" name="Platshållare för innehåll 2"/>
          <p:cNvSpPr>
            <a:spLocks noGrp="1"/>
          </p:cNvSpPr>
          <p:nvPr>
            <p:ph idx="1"/>
          </p:nvPr>
        </p:nvSpPr>
        <p:spPr>
          <a:xfrm>
            <a:off x="179512" y="1484784"/>
            <a:ext cx="6768752" cy="3168352"/>
          </a:xfrm>
        </p:spPr>
        <p:txBody>
          <a:bodyPr/>
          <a:lstStyle/>
          <a:p>
            <a:r>
              <a:rPr lang="en-GB" dirty="0" smtClean="0"/>
              <a:t>Plug In is one of 8 projects in Sweden with focus on reducing early school leavers/drop outs</a:t>
            </a:r>
          </a:p>
          <a:p>
            <a:r>
              <a:rPr lang="en-GB" dirty="0" smtClean="0"/>
              <a:t>EUR 9 million to Plug In</a:t>
            </a:r>
          </a:p>
          <a:p>
            <a:r>
              <a:rPr lang="en-GB" dirty="0" smtClean="0"/>
              <a:t>The projects are funded by the Swedish ESF-council with 50 %, which means EUR nearly 18 million</a:t>
            </a:r>
          </a:p>
          <a:p>
            <a:endParaRPr lang="sv-SE" dirty="0" smtClean="0"/>
          </a:p>
          <a:p>
            <a:endParaRPr lang="sv-S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5949280"/>
            <a:ext cx="865187"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7759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100" b="1" dirty="0" err="1" smtClean="0">
                <a:solidFill>
                  <a:schemeClr val="accent2"/>
                </a:solidFill>
              </a:rPr>
              <a:t>Primary</a:t>
            </a:r>
            <a:r>
              <a:rPr lang="sv-SE" sz="3100" b="1" dirty="0" smtClean="0">
                <a:solidFill>
                  <a:schemeClr val="accent2"/>
                </a:solidFill>
              </a:rPr>
              <a:t> </a:t>
            </a:r>
            <a:r>
              <a:rPr lang="sv-SE" sz="3100" b="1" dirty="0" err="1" smtClean="0">
                <a:solidFill>
                  <a:schemeClr val="accent2"/>
                </a:solidFill>
              </a:rPr>
              <a:t>goal</a:t>
            </a:r>
            <a:endParaRPr lang="sv-SE" sz="3100" b="1" dirty="0">
              <a:solidFill>
                <a:schemeClr val="accent2"/>
              </a:solidFill>
            </a:endParaRPr>
          </a:p>
        </p:txBody>
      </p:sp>
      <p:sp>
        <p:nvSpPr>
          <p:cNvPr id="3" name="Platshållare för innehåll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GB" dirty="0" smtClean="0"/>
              <a:t>Referring to the main education goals of the EU “2020-strategy” to reduce school drop-outs within the Union.</a:t>
            </a:r>
          </a:p>
          <a:p>
            <a:pPr marL="0" indent="0" algn="ctr">
              <a:buNone/>
            </a:pPr>
            <a:endParaRPr lang="en-GB" dirty="0" smtClean="0"/>
          </a:p>
          <a:p>
            <a:pPr marL="0" indent="0" algn="ctr">
              <a:buNone/>
            </a:pPr>
            <a:r>
              <a:rPr lang="en-GB" dirty="0" smtClean="0"/>
              <a:t>The overall project goal is that early school leavers are significantly lower than 10 % by 2020. </a:t>
            </a:r>
          </a:p>
          <a:p>
            <a:pPr marL="0" indent="0" algn="ctr">
              <a:buNone/>
            </a:pPr>
            <a:endParaRPr lang="sv-SE"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949280"/>
            <a:ext cx="865187" cy="80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descr="C:\Users\lkli1\AppData\Local\Microsoft\Windows\Temporary Internet Files\Content.IE5\2RYDAOBO\307371-graduation-day[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4005064"/>
            <a:ext cx="2286000" cy="165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461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3816424" cy="1143000"/>
          </a:xfrm>
        </p:spPr>
        <p:txBody>
          <a:bodyPr/>
          <a:lstStyle/>
          <a:p>
            <a:r>
              <a:rPr lang="sv-SE" dirty="0" smtClean="0"/>
              <a:t>Why Plug In?</a:t>
            </a:r>
            <a:endParaRPr lang="sv-SE" dirty="0"/>
          </a:p>
        </p:txBody>
      </p:sp>
      <p:sp>
        <p:nvSpPr>
          <p:cNvPr id="3" name="Platshållare för innehåll 2"/>
          <p:cNvSpPr>
            <a:spLocks noGrp="1"/>
          </p:cNvSpPr>
          <p:nvPr>
            <p:ph idx="1"/>
          </p:nvPr>
        </p:nvSpPr>
        <p:spPr>
          <a:xfrm>
            <a:off x="323528" y="1628800"/>
            <a:ext cx="6336704" cy="2736304"/>
          </a:xfrm>
        </p:spPr>
        <p:txBody>
          <a:bodyPr/>
          <a:lstStyle/>
          <a:p>
            <a:r>
              <a:rPr lang="en-GB" dirty="0" smtClean="0"/>
              <a:t>Sweden has a high rate of unemployment among people under the age of 25</a:t>
            </a:r>
          </a:p>
          <a:p>
            <a:r>
              <a:rPr lang="en-GB" dirty="0" smtClean="0"/>
              <a:t>Young people who have not completed secondary school hade the most difficulties finding a job</a:t>
            </a:r>
          </a:p>
          <a:p>
            <a:r>
              <a:rPr lang="en-GB" dirty="0" smtClean="0"/>
              <a:t>Thousands of students drop out of secondary school each year.</a:t>
            </a:r>
          </a:p>
          <a:p>
            <a:r>
              <a:rPr lang="en-GB" dirty="0" smtClean="0"/>
              <a:t>Many students change the study programme. </a:t>
            </a:r>
          </a:p>
          <a:p>
            <a:r>
              <a:rPr lang="en-GB" dirty="0" smtClean="0"/>
              <a:t>Others never finish secondary school.</a:t>
            </a:r>
          </a:p>
          <a:p>
            <a:r>
              <a:rPr lang="en-GB" dirty="0" smtClean="0"/>
              <a:t>We know that this leads to difficulties in entering the </a:t>
            </a:r>
            <a:r>
              <a:rPr lang="en-GB" dirty="0" err="1" smtClean="0"/>
              <a:t>labor</a:t>
            </a:r>
            <a:r>
              <a:rPr lang="en-GB" dirty="0" smtClean="0"/>
              <a:t> market</a:t>
            </a:r>
          </a:p>
          <a:p>
            <a:pPr marL="0" indent="0">
              <a:buNone/>
            </a:pPr>
            <a:r>
              <a:rPr lang="en-US" dirty="0"/>
              <a:t/>
            </a:r>
            <a:br>
              <a:rPr lang="en-US" dirty="0"/>
            </a:br>
            <a:r>
              <a:rPr lang="en-US" dirty="0"/>
              <a:t/>
            </a:r>
            <a:br>
              <a:rPr lang="en-US" dirty="0"/>
            </a:br>
            <a:r>
              <a:rPr lang="en-US" dirty="0"/>
              <a:t/>
            </a:r>
            <a:br>
              <a:rPr lang="en-US" dirty="0"/>
            </a:br>
            <a:endParaRPr lang="sv-SE"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021506"/>
            <a:ext cx="865187" cy="80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descr="C:\Users\lkli1\AppData\Local\Microsoft\Windows\Temporary Internet Files\Content.IE5\V4VZ2UDO\Foto_MariaRosenloÌˆf_gymn_kemi_MR007[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3501008"/>
            <a:ext cx="1872209" cy="1988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544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xmlns="" val="750007149"/>
              </p:ext>
            </p:extLst>
          </p:nvPr>
        </p:nvGraphicFramePr>
        <p:xfrm>
          <a:off x="1115616" y="404663"/>
          <a:ext cx="6096000" cy="4752530"/>
        </p:xfrm>
        <a:graphic>
          <a:graphicData uri="http://schemas.openxmlformats.org/drawingml/2006/table">
            <a:tbl>
              <a:tblPr firstRow="1" bandRow="1">
                <a:tableStyleId>{5C22544A-7EE6-4342-B048-85BDC9FD1C3A}</a:tableStyleId>
              </a:tblPr>
              <a:tblGrid>
                <a:gridCol w="3744416"/>
                <a:gridCol w="2351584"/>
              </a:tblGrid>
              <a:tr h="1735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Percentage of students who do not complete </a:t>
                      </a:r>
                      <a:r>
                        <a:rPr lang="en-GB" dirty="0" smtClean="0"/>
                        <a:t>secondary </a:t>
                      </a:r>
                      <a:r>
                        <a:rPr lang="en-US" dirty="0" smtClean="0"/>
                        <a:t>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tc>
                  <a:txBody>
                    <a:bodyPr/>
                    <a:lstStyle/>
                    <a:p>
                      <a:endParaRPr lang="sv-SE" dirty="0"/>
                    </a:p>
                  </a:txBody>
                  <a:tcPr/>
                </a:tc>
              </a:tr>
              <a:tr h="1005608">
                <a:tc>
                  <a:txBody>
                    <a:bodyPr/>
                    <a:lstStyle/>
                    <a:p>
                      <a:pPr algn="ctr"/>
                      <a:r>
                        <a:rPr lang="sv-SE" dirty="0" smtClean="0"/>
                        <a:t>3 </a:t>
                      </a:r>
                      <a:r>
                        <a:rPr lang="en-GB" noProof="0" dirty="0" smtClean="0"/>
                        <a:t>years</a:t>
                      </a:r>
                      <a:endParaRPr lang="en-GB" noProof="0" dirty="0"/>
                    </a:p>
                  </a:txBody>
                  <a:tcPr/>
                </a:tc>
                <a:tc>
                  <a:txBody>
                    <a:bodyPr/>
                    <a:lstStyle/>
                    <a:p>
                      <a:pPr algn="ctr"/>
                      <a:r>
                        <a:rPr lang="sv-SE" dirty="0" smtClean="0"/>
                        <a:t>31 %</a:t>
                      </a:r>
                    </a:p>
                  </a:txBody>
                  <a:tcPr/>
                </a:tc>
              </a:tr>
              <a:tr h="1005608">
                <a:tc>
                  <a:txBody>
                    <a:bodyPr/>
                    <a:lstStyle/>
                    <a:p>
                      <a:pPr algn="ctr"/>
                      <a:r>
                        <a:rPr lang="sv-SE" dirty="0" smtClean="0"/>
                        <a:t>4 </a:t>
                      </a:r>
                      <a:r>
                        <a:rPr lang="sv-SE" dirty="0" err="1" smtClean="0"/>
                        <a:t>years</a:t>
                      </a:r>
                      <a:endParaRPr lang="sv-SE" dirty="0"/>
                    </a:p>
                  </a:txBody>
                  <a:tcPr/>
                </a:tc>
                <a:tc>
                  <a:txBody>
                    <a:bodyPr/>
                    <a:lstStyle/>
                    <a:p>
                      <a:pPr algn="ctr"/>
                      <a:r>
                        <a:rPr lang="sv-SE" dirty="0" smtClean="0"/>
                        <a:t>24 %</a:t>
                      </a:r>
                      <a:endParaRPr lang="sv-SE" dirty="0"/>
                    </a:p>
                  </a:txBody>
                  <a:tcPr/>
                </a:tc>
              </a:tr>
              <a:tr h="1005608">
                <a:tc>
                  <a:txBody>
                    <a:bodyPr/>
                    <a:lstStyle/>
                    <a:p>
                      <a:pPr algn="ctr"/>
                      <a:r>
                        <a:rPr lang="sv-SE" dirty="0" smtClean="0"/>
                        <a:t>5 </a:t>
                      </a:r>
                      <a:r>
                        <a:rPr lang="sv-SE" dirty="0" err="1" smtClean="0"/>
                        <a:t>years</a:t>
                      </a:r>
                      <a:endParaRPr lang="sv-SE" dirty="0"/>
                    </a:p>
                  </a:txBody>
                  <a:tcPr/>
                </a:tc>
                <a:tc>
                  <a:txBody>
                    <a:bodyPr/>
                    <a:lstStyle/>
                    <a:p>
                      <a:pPr algn="ctr"/>
                      <a:r>
                        <a:rPr lang="sv-SE" dirty="0" smtClean="0"/>
                        <a:t>23 %</a:t>
                      </a:r>
                      <a:endParaRPr lang="sv-SE" dirty="0"/>
                    </a:p>
                  </a:txBody>
                  <a:tcPr/>
                </a:tc>
              </a:tr>
            </a:tbl>
          </a:graphicData>
        </a:graphic>
      </p:graphicFrame>
      <p:sp>
        <p:nvSpPr>
          <p:cNvPr id="6" name="textruta 5"/>
          <p:cNvSpPr txBox="1"/>
          <p:nvPr/>
        </p:nvSpPr>
        <p:spPr>
          <a:xfrm>
            <a:off x="1115616" y="5373216"/>
            <a:ext cx="4248472" cy="246221"/>
          </a:xfrm>
          <a:prstGeom prst="rect">
            <a:avLst/>
          </a:prstGeom>
          <a:noFill/>
        </p:spPr>
        <p:txBody>
          <a:bodyPr wrap="square" rtlCol="0">
            <a:spAutoFit/>
          </a:bodyPr>
          <a:lstStyle/>
          <a:p>
            <a:r>
              <a:rPr lang="sv-SE" sz="1000" dirty="0" smtClean="0"/>
              <a:t>Vägt medelvärde, start 2005 SCB</a:t>
            </a:r>
            <a:endParaRPr lang="sv-SE" sz="1000" dirty="0"/>
          </a:p>
        </p:txBody>
      </p:sp>
      <p:pic>
        <p:nvPicPr>
          <p:cNvPr id="4" name="Bildobjekt 3" descr="EUflagga%20Socfond.jpg"/>
          <p:cNvPicPr>
            <a:picLocks noChangeAspect="1"/>
          </p:cNvPicPr>
          <p:nvPr/>
        </p:nvPicPr>
        <p:blipFill>
          <a:blip r:embed="rId2" cstate="print"/>
          <a:stretch>
            <a:fillRect/>
          </a:stretch>
        </p:blipFill>
        <p:spPr>
          <a:xfrm>
            <a:off x="251520" y="5949280"/>
            <a:ext cx="864096" cy="805101"/>
          </a:xfrm>
          <a:prstGeom prst="rect">
            <a:avLst/>
          </a:prstGeom>
        </p:spPr>
      </p:pic>
    </p:spTree>
    <p:extLst>
      <p:ext uri="{BB962C8B-B14F-4D97-AF65-F5344CB8AC3E}">
        <p14:creationId xmlns:p14="http://schemas.microsoft.com/office/powerpoint/2010/main" xmlns="" val="624234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sz="3200" dirty="0" smtClean="0">
                <a:solidFill>
                  <a:schemeClr val="accent2"/>
                </a:solidFill>
              </a:rPr>
              <a:t>Plug In - </a:t>
            </a:r>
            <a:r>
              <a:rPr lang="en-GB" sz="3200" dirty="0" smtClean="0">
                <a:solidFill>
                  <a:schemeClr val="accent2"/>
                </a:solidFill>
              </a:rPr>
              <a:t>SALAR has taken an initiative</a:t>
            </a:r>
            <a:endParaRPr lang="sv-SE" sz="3200" dirty="0">
              <a:solidFill>
                <a:schemeClr val="accent2"/>
              </a:solidFill>
            </a:endParaRPr>
          </a:p>
        </p:txBody>
      </p:sp>
      <p:pic>
        <p:nvPicPr>
          <p:cNvPr id="4" name="Picture 2"/>
          <p:cNvPicPr>
            <a:picLocks noGrp="1" noChangeAspect="1" noChangeArrowheads="1"/>
          </p:cNvPicPr>
          <p:nvPr>
            <p:ph sz="half" idx="1"/>
          </p:nvPr>
        </p:nvPicPr>
        <p:blipFill>
          <a:blip r:embed="rId2" cstate="print"/>
          <a:stretch>
            <a:fillRect/>
          </a:stretch>
        </p:blipFill>
        <p:spPr bwMode="auto">
          <a:xfrm>
            <a:off x="886203" y="1600200"/>
            <a:ext cx="3180593" cy="4071938"/>
          </a:xfrm>
          <a:prstGeom prst="rect">
            <a:avLst/>
          </a:prstGeom>
          <a:noFill/>
          <a:ln w="9525">
            <a:noFill/>
            <a:miter lim="800000"/>
            <a:headEnd/>
            <a:tailEnd/>
          </a:ln>
        </p:spPr>
      </p:pic>
      <p:sp>
        <p:nvSpPr>
          <p:cNvPr id="6" name="Platshållare för innehåll 5"/>
          <p:cNvSpPr>
            <a:spLocks noGrp="1"/>
          </p:cNvSpPr>
          <p:nvPr>
            <p:ph sz="half" idx="2"/>
          </p:nvPr>
        </p:nvSpPr>
        <p:spPr/>
        <p:txBody>
          <a:bodyPr>
            <a:normAutofit/>
          </a:bodyPr>
          <a:lstStyle/>
          <a:p>
            <a:pPr>
              <a:buFont typeface="Wingdings" pitchFamily="2" charset="2"/>
              <a:buChar char="§"/>
            </a:pPr>
            <a:endParaRPr lang="en-GB" sz="1800" dirty="0" smtClean="0"/>
          </a:p>
          <a:p>
            <a:pPr>
              <a:buFont typeface="Wingdings" pitchFamily="2" charset="2"/>
              <a:buChar char="§"/>
            </a:pPr>
            <a:r>
              <a:rPr lang="en-GB" sz="1800" dirty="0"/>
              <a:t> </a:t>
            </a:r>
            <a:r>
              <a:rPr lang="en-GB" sz="1800" dirty="0" smtClean="0"/>
              <a:t>Main goal to reduce </a:t>
            </a:r>
            <a:r>
              <a:rPr lang="en-GB" sz="1800" dirty="0" err="1" smtClean="0"/>
              <a:t>droup</a:t>
            </a:r>
            <a:r>
              <a:rPr lang="en-GB" sz="1800" dirty="0" smtClean="0"/>
              <a:t>-outs.</a:t>
            </a:r>
          </a:p>
          <a:p>
            <a:pPr>
              <a:buFont typeface="Wingdings" pitchFamily="2" charset="2"/>
              <a:buChar char="§"/>
            </a:pPr>
            <a:r>
              <a:rPr lang="en-GB" sz="1800" dirty="0" smtClean="0"/>
              <a:t>Together with five regions.</a:t>
            </a:r>
          </a:p>
          <a:p>
            <a:pPr>
              <a:buFont typeface="Wingdings" pitchFamily="2" charset="2"/>
              <a:buChar char="§"/>
            </a:pPr>
            <a:r>
              <a:rPr lang="en-GB" sz="1800" dirty="0" smtClean="0"/>
              <a:t>A project that approaches the challenge of early school levers/drop-outs.</a:t>
            </a:r>
          </a:p>
          <a:p>
            <a:pPr>
              <a:buFont typeface="Wingdings" pitchFamily="2" charset="2"/>
              <a:buChar char="§"/>
            </a:pPr>
            <a:r>
              <a:rPr lang="en-GB" sz="1800" dirty="0" smtClean="0"/>
              <a:t>Based on the increased need for development at local, regional and national level.</a:t>
            </a:r>
          </a:p>
        </p:txBody>
      </p:sp>
      <p:pic>
        <p:nvPicPr>
          <p:cNvPr id="7" name="Bildobjekt 6" descr="EUflagga%20Socfond.jpg"/>
          <p:cNvPicPr>
            <a:picLocks noChangeAspect="1"/>
          </p:cNvPicPr>
          <p:nvPr/>
        </p:nvPicPr>
        <p:blipFill>
          <a:blip r:embed="rId3" cstate="print"/>
          <a:stretch>
            <a:fillRect/>
          </a:stretch>
        </p:blipFill>
        <p:spPr>
          <a:xfrm>
            <a:off x="251520" y="5949280"/>
            <a:ext cx="864096" cy="8051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KL Blå fot">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21200</TotalTime>
  <Words>868</Words>
  <Application>Microsoft Office PowerPoint</Application>
  <PresentationFormat>Bildspel på skärmen (4:3)</PresentationFormat>
  <Paragraphs>117</Paragraphs>
  <Slides>17</Slides>
  <Notes>6</Notes>
  <HiddenSlides>1</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17</vt:i4>
      </vt:variant>
    </vt:vector>
  </HeadingPairs>
  <TitlesOfParts>
    <vt:vector size="19" baseType="lpstr">
      <vt:lpstr>SKL Blå fot</vt:lpstr>
      <vt:lpstr>Dokument</vt:lpstr>
      <vt:lpstr>Bild 1</vt:lpstr>
      <vt:lpstr>The Swedish Associations of Local Authorities and Regions (SALAR)</vt:lpstr>
      <vt:lpstr>Our members</vt:lpstr>
      <vt:lpstr>Priority issues 2012</vt:lpstr>
      <vt:lpstr>Plug In</vt:lpstr>
      <vt:lpstr>Primary goal</vt:lpstr>
      <vt:lpstr>Why Plug In?</vt:lpstr>
      <vt:lpstr>Bild 8</vt:lpstr>
      <vt:lpstr>Plug In - SALAR has taken an initiative</vt:lpstr>
      <vt:lpstr>The main target group </vt:lpstr>
      <vt:lpstr>Main Goals</vt:lpstr>
      <vt:lpstr>Partners</vt:lpstr>
      <vt:lpstr>Today's current situation</vt:lpstr>
      <vt:lpstr>Workshops - examples</vt:lpstr>
      <vt:lpstr>Bild 15</vt:lpstr>
      <vt:lpstr>Plug In is included in both a national and international context </vt:lpstr>
      <vt:lpstr>Thank you!</vt:lpstr>
    </vt:vector>
  </TitlesOfParts>
  <Company>SKL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Petra</dc:creator>
  <cp:lastModifiedBy>Ilona_2</cp:lastModifiedBy>
  <cp:revision>174</cp:revision>
  <dcterms:created xsi:type="dcterms:W3CDTF">2010-02-19T14:28:28Z</dcterms:created>
  <dcterms:modified xsi:type="dcterms:W3CDTF">2012-09-12T12:01:41Z</dcterms:modified>
</cp:coreProperties>
</file>